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67" r:id="rId2"/>
    <p:sldId id="396" r:id="rId3"/>
    <p:sldId id="258" r:id="rId4"/>
    <p:sldId id="259" r:id="rId5"/>
    <p:sldId id="260" r:id="rId6"/>
    <p:sldId id="399" r:id="rId7"/>
    <p:sldId id="409" r:id="rId8"/>
    <p:sldId id="400" r:id="rId9"/>
    <p:sldId id="410" r:id="rId10"/>
    <p:sldId id="404" r:id="rId11"/>
    <p:sldId id="411" r:id="rId12"/>
    <p:sldId id="405" r:id="rId13"/>
    <p:sldId id="416" r:id="rId14"/>
    <p:sldId id="412" r:id="rId15"/>
    <p:sldId id="413" r:id="rId16"/>
    <p:sldId id="406" r:id="rId17"/>
    <p:sldId id="417" r:id="rId18"/>
    <p:sldId id="418" r:id="rId19"/>
    <p:sldId id="419" r:id="rId20"/>
    <p:sldId id="414" r:id="rId21"/>
    <p:sldId id="407" r:id="rId22"/>
    <p:sldId id="408" r:id="rId23"/>
    <p:sldId id="415" r:id="rId24"/>
    <p:sldId id="26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B44F318-FCEA-4C37-B369-308A113C2EC2}">
          <p14:sldIdLst>
            <p14:sldId id="267"/>
            <p14:sldId id="396"/>
            <p14:sldId id="258"/>
            <p14:sldId id="259"/>
            <p14:sldId id="260"/>
            <p14:sldId id="399"/>
            <p14:sldId id="409"/>
            <p14:sldId id="400"/>
          </p14:sldIdLst>
        </p14:section>
        <p14:section name="Untitled Section" id="{02336B2E-9A33-436F-8CE8-73EB6324574E}">
          <p14:sldIdLst>
            <p14:sldId id="410"/>
            <p14:sldId id="404"/>
            <p14:sldId id="411"/>
            <p14:sldId id="405"/>
            <p14:sldId id="416"/>
            <p14:sldId id="412"/>
            <p14:sldId id="413"/>
            <p14:sldId id="406"/>
            <p14:sldId id="417"/>
            <p14:sldId id="418"/>
            <p14:sldId id="419"/>
            <p14:sldId id="414"/>
            <p14:sldId id="407"/>
            <p14:sldId id="408"/>
            <p14:sldId id="415"/>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3E48"/>
    <a:srgbClr val="133D9D"/>
    <a:srgbClr val="2768D0"/>
    <a:srgbClr val="4868EF"/>
    <a:srgbClr val="F7BD95"/>
    <a:srgbClr val="FF6666"/>
    <a:srgbClr val="FF9616"/>
    <a:srgbClr val="3679D0"/>
    <a:srgbClr val="F28393"/>
    <a:srgbClr val="61C9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9" d="100"/>
          <a:sy n="119" d="100"/>
        </p:scale>
        <p:origin x="21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g>
</file>

<file path=ppt/media/image11.jpeg>
</file>

<file path=ppt/media/image12.jpeg>
</file>

<file path=ppt/media/image13.jpg>
</file>

<file path=ppt/media/image14.jp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g>
</file>

<file path=ppt/media/image3.png>
</file>

<file path=ppt/media/image4.jpg>
</file>

<file path=ppt/media/image5.jpe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2BD121-AAFC-4C92-8EA5-2E2AC2163243}" type="datetimeFigureOut">
              <a:rPr lang="en-IN" smtClean="0"/>
              <a:t>13-05-2020</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098397-8F6F-45B4-8909-AFC6033E4D5E}" type="slidenum">
              <a:rPr lang="en-IN" smtClean="0"/>
              <a:t>‹#›</a:t>
            </a:fld>
            <a:endParaRPr lang="en-IN" dirty="0"/>
          </a:p>
        </p:txBody>
      </p:sp>
    </p:spTree>
    <p:extLst>
      <p:ext uri="{BB962C8B-B14F-4D97-AF65-F5344CB8AC3E}">
        <p14:creationId xmlns:p14="http://schemas.microsoft.com/office/powerpoint/2010/main" val="382361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70506-4240-4F71-9FC4-E0D4418ED4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0D8FA45-0D9A-4ED9-BB6C-835D18EFBD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9EAD6C2-AA4D-43D0-A609-722CB4960875}"/>
              </a:ext>
            </a:extLst>
          </p:cNvPr>
          <p:cNvSpPr>
            <a:spLocks noGrp="1"/>
          </p:cNvSpPr>
          <p:nvPr>
            <p:ph type="dt" sz="half" idx="10"/>
          </p:nvPr>
        </p:nvSpPr>
        <p:spPr/>
        <p:txBody>
          <a:bodyPr/>
          <a:lstStyle/>
          <a:p>
            <a:fld id="{A5418D04-38B7-44AB-8A5C-78F4D13CA9CB}" type="datetimeFigureOut">
              <a:rPr lang="en-IN" smtClean="0"/>
              <a:t>13-05-2020</a:t>
            </a:fld>
            <a:endParaRPr lang="en-IN" dirty="0"/>
          </a:p>
        </p:txBody>
      </p:sp>
      <p:sp>
        <p:nvSpPr>
          <p:cNvPr id="5" name="Footer Placeholder 4">
            <a:extLst>
              <a:ext uri="{FF2B5EF4-FFF2-40B4-BE49-F238E27FC236}">
                <a16:creationId xmlns:a16="http://schemas.microsoft.com/office/drawing/2014/main" id="{8D28CA0F-44A1-45A7-8AF2-B3F99CE20E02}"/>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56CA0137-3C87-4AAB-827F-424556D57282}"/>
              </a:ext>
            </a:extLst>
          </p:cNvPr>
          <p:cNvSpPr>
            <a:spLocks noGrp="1"/>
          </p:cNvSpPr>
          <p:nvPr>
            <p:ph type="sldNum" sz="quarter" idx="12"/>
          </p:nvPr>
        </p:nvSpPr>
        <p:spPr/>
        <p:txBody>
          <a:bodyPr/>
          <a:lstStyle/>
          <a:p>
            <a:fld id="{B6B7A5E6-9A9D-4A20-AC62-575BF797326D}" type="slidenum">
              <a:rPr lang="en-IN" smtClean="0"/>
              <a:t>‹#›</a:t>
            </a:fld>
            <a:endParaRPr lang="en-IN" dirty="0"/>
          </a:p>
        </p:txBody>
      </p:sp>
    </p:spTree>
    <p:extLst>
      <p:ext uri="{BB962C8B-B14F-4D97-AF65-F5344CB8AC3E}">
        <p14:creationId xmlns:p14="http://schemas.microsoft.com/office/powerpoint/2010/main" val="1421114682"/>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4637D-CAEA-4B6F-90E2-12D1E8C9E9B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90D5722-4DC6-484C-B1AA-F978CC1D41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243342D-859C-4EB5-89EB-2B26456B29BD}"/>
              </a:ext>
            </a:extLst>
          </p:cNvPr>
          <p:cNvSpPr>
            <a:spLocks noGrp="1"/>
          </p:cNvSpPr>
          <p:nvPr>
            <p:ph type="dt" sz="half" idx="10"/>
          </p:nvPr>
        </p:nvSpPr>
        <p:spPr/>
        <p:txBody>
          <a:bodyPr/>
          <a:lstStyle/>
          <a:p>
            <a:fld id="{A5418D04-38B7-44AB-8A5C-78F4D13CA9CB}" type="datetimeFigureOut">
              <a:rPr lang="en-IN" smtClean="0"/>
              <a:t>13-05-2020</a:t>
            </a:fld>
            <a:endParaRPr lang="en-IN" dirty="0"/>
          </a:p>
        </p:txBody>
      </p:sp>
      <p:sp>
        <p:nvSpPr>
          <p:cNvPr id="5" name="Footer Placeholder 4">
            <a:extLst>
              <a:ext uri="{FF2B5EF4-FFF2-40B4-BE49-F238E27FC236}">
                <a16:creationId xmlns:a16="http://schemas.microsoft.com/office/drawing/2014/main" id="{0B44C380-2D2B-49D1-8FD7-F2E25146B2B4}"/>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B618135E-AEF2-404A-BC09-651AFADD8711}"/>
              </a:ext>
            </a:extLst>
          </p:cNvPr>
          <p:cNvSpPr>
            <a:spLocks noGrp="1"/>
          </p:cNvSpPr>
          <p:nvPr>
            <p:ph type="sldNum" sz="quarter" idx="12"/>
          </p:nvPr>
        </p:nvSpPr>
        <p:spPr/>
        <p:txBody>
          <a:bodyPr/>
          <a:lstStyle/>
          <a:p>
            <a:fld id="{B6B7A5E6-9A9D-4A20-AC62-575BF797326D}" type="slidenum">
              <a:rPr lang="en-IN" smtClean="0"/>
              <a:t>‹#›</a:t>
            </a:fld>
            <a:endParaRPr lang="en-IN" dirty="0"/>
          </a:p>
        </p:txBody>
      </p:sp>
    </p:spTree>
    <p:extLst>
      <p:ext uri="{BB962C8B-B14F-4D97-AF65-F5344CB8AC3E}">
        <p14:creationId xmlns:p14="http://schemas.microsoft.com/office/powerpoint/2010/main" val="3872616975"/>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8EEF14-B50A-4507-89FA-F02BD3BAFD6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B912525-F026-46A7-A7FE-C8BC7C0D690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4F72F82-DBC8-49C8-9ACB-057AC9B00BFE}"/>
              </a:ext>
            </a:extLst>
          </p:cNvPr>
          <p:cNvSpPr>
            <a:spLocks noGrp="1"/>
          </p:cNvSpPr>
          <p:nvPr>
            <p:ph type="dt" sz="half" idx="10"/>
          </p:nvPr>
        </p:nvSpPr>
        <p:spPr/>
        <p:txBody>
          <a:bodyPr/>
          <a:lstStyle/>
          <a:p>
            <a:fld id="{A5418D04-38B7-44AB-8A5C-78F4D13CA9CB}" type="datetimeFigureOut">
              <a:rPr lang="en-IN" smtClean="0"/>
              <a:t>13-05-2020</a:t>
            </a:fld>
            <a:endParaRPr lang="en-IN" dirty="0"/>
          </a:p>
        </p:txBody>
      </p:sp>
      <p:sp>
        <p:nvSpPr>
          <p:cNvPr id="5" name="Footer Placeholder 4">
            <a:extLst>
              <a:ext uri="{FF2B5EF4-FFF2-40B4-BE49-F238E27FC236}">
                <a16:creationId xmlns:a16="http://schemas.microsoft.com/office/drawing/2014/main" id="{76C60BF1-0824-4AF0-8822-5EAE5B691D51}"/>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A2B8993E-0441-4949-A6D5-F40A2E14F6E9}"/>
              </a:ext>
            </a:extLst>
          </p:cNvPr>
          <p:cNvSpPr>
            <a:spLocks noGrp="1"/>
          </p:cNvSpPr>
          <p:nvPr>
            <p:ph type="sldNum" sz="quarter" idx="12"/>
          </p:nvPr>
        </p:nvSpPr>
        <p:spPr/>
        <p:txBody>
          <a:bodyPr/>
          <a:lstStyle/>
          <a:p>
            <a:fld id="{B6B7A5E6-9A9D-4A20-AC62-575BF797326D}" type="slidenum">
              <a:rPr lang="en-IN" smtClean="0"/>
              <a:t>‹#›</a:t>
            </a:fld>
            <a:endParaRPr lang="en-IN" dirty="0"/>
          </a:p>
        </p:txBody>
      </p:sp>
    </p:spTree>
    <p:extLst>
      <p:ext uri="{BB962C8B-B14F-4D97-AF65-F5344CB8AC3E}">
        <p14:creationId xmlns:p14="http://schemas.microsoft.com/office/powerpoint/2010/main" val="3807819549"/>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E7CDE-ED3C-4D36-B57D-D50BA61E53CA}"/>
              </a:ext>
            </a:extLst>
          </p:cNvPr>
          <p:cNvSpPr>
            <a:spLocks noGrp="1"/>
          </p:cNvSpPr>
          <p:nvPr>
            <p:ph type="title"/>
          </p:nvPr>
        </p:nvSpPr>
        <p:spPr/>
        <p:txBody>
          <a:bodyPr/>
          <a:lstStyle/>
          <a:p>
            <a:r>
              <a:rPr lang="en-US" dirty="0"/>
              <a:t>Click to edit Master title style</a:t>
            </a:r>
            <a:endParaRPr lang="en-IN" dirty="0"/>
          </a:p>
        </p:txBody>
      </p:sp>
      <p:sp>
        <p:nvSpPr>
          <p:cNvPr id="3" name="Content Placeholder 2">
            <a:extLst>
              <a:ext uri="{FF2B5EF4-FFF2-40B4-BE49-F238E27FC236}">
                <a16:creationId xmlns:a16="http://schemas.microsoft.com/office/drawing/2014/main" id="{81657D2E-5754-4C08-BFB6-7141ACA3DBE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0066273-6D74-4C7E-87AA-994A8BD5EA09}"/>
              </a:ext>
            </a:extLst>
          </p:cNvPr>
          <p:cNvSpPr>
            <a:spLocks noGrp="1"/>
          </p:cNvSpPr>
          <p:nvPr>
            <p:ph type="dt" sz="half" idx="10"/>
          </p:nvPr>
        </p:nvSpPr>
        <p:spPr/>
        <p:txBody>
          <a:bodyPr/>
          <a:lstStyle/>
          <a:p>
            <a:fld id="{A5418D04-38B7-44AB-8A5C-78F4D13CA9CB}" type="datetimeFigureOut">
              <a:rPr lang="en-IN" smtClean="0"/>
              <a:t>13-05-2020</a:t>
            </a:fld>
            <a:endParaRPr lang="en-IN" dirty="0"/>
          </a:p>
        </p:txBody>
      </p:sp>
      <p:sp>
        <p:nvSpPr>
          <p:cNvPr id="5" name="Footer Placeholder 4">
            <a:extLst>
              <a:ext uri="{FF2B5EF4-FFF2-40B4-BE49-F238E27FC236}">
                <a16:creationId xmlns:a16="http://schemas.microsoft.com/office/drawing/2014/main" id="{359AB096-667D-42B0-B63B-F920CC3D68A1}"/>
              </a:ext>
            </a:extLst>
          </p:cNvPr>
          <p:cNvSpPr>
            <a:spLocks noGrp="1"/>
          </p:cNvSpPr>
          <p:nvPr>
            <p:ph type="ftr" sz="quarter" idx="11"/>
          </p:nvPr>
        </p:nvSpPr>
        <p:spPr/>
        <p:txBody>
          <a:bodyPr/>
          <a:lstStyle/>
          <a:p>
            <a:r>
              <a:rPr lang="en-US" dirty="0"/>
              <a:t>Dept. of CSE</a:t>
            </a:r>
            <a:endParaRPr lang="en-IN" dirty="0"/>
          </a:p>
        </p:txBody>
      </p:sp>
      <p:sp>
        <p:nvSpPr>
          <p:cNvPr id="6" name="Slide Number Placeholder 5">
            <a:extLst>
              <a:ext uri="{FF2B5EF4-FFF2-40B4-BE49-F238E27FC236}">
                <a16:creationId xmlns:a16="http://schemas.microsoft.com/office/drawing/2014/main" id="{50FC7F5D-022F-4B98-968A-4E0F8D94EC48}"/>
              </a:ext>
            </a:extLst>
          </p:cNvPr>
          <p:cNvSpPr>
            <a:spLocks noGrp="1"/>
          </p:cNvSpPr>
          <p:nvPr>
            <p:ph type="sldNum" sz="quarter" idx="12"/>
          </p:nvPr>
        </p:nvSpPr>
        <p:spPr/>
        <p:txBody>
          <a:bodyPr/>
          <a:lstStyle/>
          <a:p>
            <a:fld id="{B6B7A5E6-9A9D-4A20-AC62-575BF797326D}" type="slidenum">
              <a:rPr lang="en-IN" smtClean="0"/>
              <a:t>‹#›</a:t>
            </a:fld>
            <a:endParaRPr lang="en-IN" dirty="0"/>
          </a:p>
        </p:txBody>
      </p:sp>
    </p:spTree>
    <p:extLst>
      <p:ext uri="{BB962C8B-B14F-4D97-AF65-F5344CB8AC3E}">
        <p14:creationId xmlns:p14="http://schemas.microsoft.com/office/powerpoint/2010/main" val="741658205"/>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CF14C-9892-4771-AC0F-83CD587AFE1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06B9DF8-B33A-4FBD-A6E9-AB3ABB8F02A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9934660-0F07-48D8-96EE-52F2E82088E1}"/>
              </a:ext>
            </a:extLst>
          </p:cNvPr>
          <p:cNvSpPr>
            <a:spLocks noGrp="1"/>
          </p:cNvSpPr>
          <p:nvPr>
            <p:ph type="dt" sz="half" idx="10"/>
          </p:nvPr>
        </p:nvSpPr>
        <p:spPr/>
        <p:txBody>
          <a:bodyPr/>
          <a:lstStyle/>
          <a:p>
            <a:fld id="{A5418D04-38B7-44AB-8A5C-78F4D13CA9CB}" type="datetimeFigureOut">
              <a:rPr lang="en-IN" smtClean="0"/>
              <a:t>13-05-2020</a:t>
            </a:fld>
            <a:endParaRPr lang="en-IN" dirty="0"/>
          </a:p>
        </p:txBody>
      </p:sp>
      <p:sp>
        <p:nvSpPr>
          <p:cNvPr id="5" name="Footer Placeholder 4">
            <a:extLst>
              <a:ext uri="{FF2B5EF4-FFF2-40B4-BE49-F238E27FC236}">
                <a16:creationId xmlns:a16="http://schemas.microsoft.com/office/drawing/2014/main" id="{B22B3162-04FB-47B0-A274-FC6309FBAEEC}"/>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F97D84DB-C569-43D3-8F65-C1F24D6A6B9E}"/>
              </a:ext>
            </a:extLst>
          </p:cNvPr>
          <p:cNvSpPr>
            <a:spLocks noGrp="1"/>
          </p:cNvSpPr>
          <p:nvPr>
            <p:ph type="sldNum" sz="quarter" idx="12"/>
          </p:nvPr>
        </p:nvSpPr>
        <p:spPr/>
        <p:txBody>
          <a:bodyPr/>
          <a:lstStyle/>
          <a:p>
            <a:fld id="{B6B7A5E6-9A9D-4A20-AC62-575BF797326D}" type="slidenum">
              <a:rPr lang="en-IN" smtClean="0"/>
              <a:t>‹#›</a:t>
            </a:fld>
            <a:endParaRPr lang="en-IN" dirty="0"/>
          </a:p>
        </p:txBody>
      </p:sp>
    </p:spTree>
    <p:extLst>
      <p:ext uri="{BB962C8B-B14F-4D97-AF65-F5344CB8AC3E}">
        <p14:creationId xmlns:p14="http://schemas.microsoft.com/office/powerpoint/2010/main" val="726776603"/>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04A9E-9511-42AE-BF06-CACE7534378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7DC96E2-A802-4805-A880-0DD37CFF784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8BCA715-597C-4301-8736-3171CE83660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04A7F48-A405-47B2-BB9C-5B8BAB4A106A}"/>
              </a:ext>
            </a:extLst>
          </p:cNvPr>
          <p:cNvSpPr>
            <a:spLocks noGrp="1"/>
          </p:cNvSpPr>
          <p:nvPr>
            <p:ph type="dt" sz="half" idx="10"/>
          </p:nvPr>
        </p:nvSpPr>
        <p:spPr/>
        <p:txBody>
          <a:bodyPr/>
          <a:lstStyle/>
          <a:p>
            <a:fld id="{A5418D04-38B7-44AB-8A5C-78F4D13CA9CB}" type="datetimeFigureOut">
              <a:rPr lang="en-IN" smtClean="0"/>
              <a:t>13-05-2020</a:t>
            </a:fld>
            <a:endParaRPr lang="en-IN" dirty="0"/>
          </a:p>
        </p:txBody>
      </p:sp>
      <p:sp>
        <p:nvSpPr>
          <p:cNvPr id="6" name="Footer Placeholder 5">
            <a:extLst>
              <a:ext uri="{FF2B5EF4-FFF2-40B4-BE49-F238E27FC236}">
                <a16:creationId xmlns:a16="http://schemas.microsoft.com/office/drawing/2014/main" id="{1951BFE5-205E-4A22-A1AD-50C378760B03}"/>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30EC0F4A-2375-4721-B68E-6031B5B54E9F}"/>
              </a:ext>
            </a:extLst>
          </p:cNvPr>
          <p:cNvSpPr>
            <a:spLocks noGrp="1"/>
          </p:cNvSpPr>
          <p:nvPr>
            <p:ph type="sldNum" sz="quarter" idx="12"/>
          </p:nvPr>
        </p:nvSpPr>
        <p:spPr/>
        <p:txBody>
          <a:bodyPr/>
          <a:lstStyle/>
          <a:p>
            <a:fld id="{B6B7A5E6-9A9D-4A20-AC62-575BF797326D}" type="slidenum">
              <a:rPr lang="en-IN" smtClean="0"/>
              <a:t>‹#›</a:t>
            </a:fld>
            <a:endParaRPr lang="en-IN" dirty="0"/>
          </a:p>
        </p:txBody>
      </p:sp>
    </p:spTree>
    <p:extLst>
      <p:ext uri="{BB962C8B-B14F-4D97-AF65-F5344CB8AC3E}">
        <p14:creationId xmlns:p14="http://schemas.microsoft.com/office/powerpoint/2010/main" val="4148662402"/>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0B285-5827-47D1-BA8A-6326F023261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23C6E4D-3E17-4EAD-BB9D-37B536A8AF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D35045-1102-459F-A91A-2E671D00962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3CED417-AF0F-4159-8F7D-4910680A8D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8CE747C-BFC1-424D-9AE8-D773073E6E1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07729F4-3E90-4272-AE31-0E4D6E16B92A}"/>
              </a:ext>
            </a:extLst>
          </p:cNvPr>
          <p:cNvSpPr>
            <a:spLocks noGrp="1"/>
          </p:cNvSpPr>
          <p:nvPr>
            <p:ph type="dt" sz="half" idx="10"/>
          </p:nvPr>
        </p:nvSpPr>
        <p:spPr/>
        <p:txBody>
          <a:bodyPr/>
          <a:lstStyle/>
          <a:p>
            <a:fld id="{A5418D04-38B7-44AB-8A5C-78F4D13CA9CB}" type="datetimeFigureOut">
              <a:rPr lang="en-IN" smtClean="0"/>
              <a:t>13-05-2020</a:t>
            </a:fld>
            <a:endParaRPr lang="en-IN" dirty="0"/>
          </a:p>
        </p:txBody>
      </p:sp>
      <p:sp>
        <p:nvSpPr>
          <p:cNvPr id="8" name="Footer Placeholder 7">
            <a:extLst>
              <a:ext uri="{FF2B5EF4-FFF2-40B4-BE49-F238E27FC236}">
                <a16:creationId xmlns:a16="http://schemas.microsoft.com/office/drawing/2014/main" id="{AC35B40E-97B4-4EEC-93FA-BB3160DE7698}"/>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4E9F24C7-4CB3-441A-BAB9-AC0C3F7979B2}"/>
              </a:ext>
            </a:extLst>
          </p:cNvPr>
          <p:cNvSpPr>
            <a:spLocks noGrp="1"/>
          </p:cNvSpPr>
          <p:nvPr>
            <p:ph type="sldNum" sz="quarter" idx="12"/>
          </p:nvPr>
        </p:nvSpPr>
        <p:spPr/>
        <p:txBody>
          <a:bodyPr/>
          <a:lstStyle/>
          <a:p>
            <a:fld id="{B6B7A5E6-9A9D-4A20-AC62-575BF797326D}" type="slidenum">
              <a:rPr lang="en-IN" smtClean="0"/>
              <a:t>‹#›</a:t>
            </a:fld>
            <a:endParaRPr lang="en-IN" dirty="0"/>
          </a:p>
        </p:txBody>
      </p:sp>
    </p:spTree>
    <p:extLst>
      <p:ext uri="{BB962C8B-B14F-4D97-AF65-F5344CB8AC3E}">
        <p14:creationId xmlns:p14="http://schemas.microsoft.com/office/powerpoint/2010/main" val="157774353"/>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7F957-EFF8-4502-97EB-4733570E1E9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A6EBAAB-25D9-4A98-BCAD-C84F2601C672}"/>
              </a:ext>
            </a:extLst>
          </p:cNvPr>
          <p:cNvSpPr>
            <a:spLocks noGrp="1"/>
          </p:cNvSpPr>
          <p:nvPr>
            <p:ph type="dt" sz="half" idx="10"/>
          </p:nvPr>
        </p:nvSpPr>
        <p:spPr/>
        <p:txBody>
          <a:bodyPr/>
          <a:lstStyle/>
          <a:p>
            <a:fld id="{A5418D04-38B7-44AB-8A5C-78F4D13CA9CB}" type="datetimeFigureOut">
              <a:rPr lang="en-IN" smtClean="0"/>
              <a:t>13-05-2020</a:t>
            </a:fld>
            <a:endParaRPr lang="en-IN" dirty="0"/>
          </a:p>
        </p:txBody>
      </p:sp>
      <p:sp>
        <p:nvSpPr>
          <p:cNvPr id="4" name="Footer Placeholder 3">
            <a:extLst>
              <a:ext uri="{FF2B5EF4-FFF2-40B4-BE49-F238E27FC236}">
                <a16:creationId xmlns:a16="http://schemas.microsoft.com/office/drawing/2014/main" id="{4433269F-4F39-478E-A7E9-F1569D9CBEA8}"/>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B4508C5F-EF76-4012-8795-C7B3DEA04A87}"/>
              </a:ext>
            </a:extLst>
          </p:cNvPr>
          <p:cNvSpPr>
            <a:spLocks noGrp="1"/>
          </p:cNvSpPr>
          <p:nvPr>
            <p:ph type="sldNum" sz="quarter" idx="12"/>
          </p:nvPr>
        </p:nvSpPr>
        <p:spPr/>
        <p:txBody>
          <a:bodyPr/>
          <a:lstStyle/>
          <a:p>
            <a:fld id="{B6B7A5E6-9A9D-4A20-AC62-575BF797326D}" type="slidenum">
              <a:rPr lang="en-IN" smtClean="0"/>
              <a:t>‹#›</a:t>
            </a:fld>
            <a:endParaRPr lang="en-IN" dirty="0"/>
          </a:p>
        </p:txBody>
      </p:sp>
    </p:spTree>
    <p:extLst>
      <p:ext uri="{BB962C8B-B14F-4D97-AF65-F5344CB8AC3E}">
        <p14:creationId xmlns:p14="http://schemas.microsoft.com/office/powerpoint/2010/main" val="325282008"/>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24080D-8F73-453C-A470-103ACA511F77}"/>
              </a:ext>
            </a:extLst>
          </p:cNvPr>
          <p:cNvSpPr>
            <a:spLocks noGrp="1"/>
          </p:cNvSpPr>
          <p:nvPr>
            <p:ph type="dt" sz="half" idx="10"/>
          </p:nvPr>
        </p:nvSpPr>
        <p:spPr/>
        <p:txBody>
          <a:bodyPr/>
          <a:lstStyle/>
          <a:p>
            <a:fld id="{A5418D04-38B7-44AB-8A5C-78F4D13CA9CB}" type="datetimeFigureOut">
              <a:rPr lang="en-IN" smtClean="0"/>
              <a:t>13-05-2020</a:t>
            </a:fld>
            <a:endParaRPr lang="en-IN" dirty="0"/>
          </a:p>
        </p:txBody>
      </p:sp>
      <p:sp>
        <p:nvSpPr>
          <p:cNvPr id="3" name="Footer Placeholder 2">
            <a:extLst>
              <a:ext uri="{FF2B5EF4-FFF2-40B4-BE49-F238E27FC236}">
                <a16:creationId xmlns:a16="http://schemas.microsoft.com/office/drawing/2014/main" id="{89777BB8-FE53-4033-BC12-EC4947E962B5}"/>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ED962D54-875F-41DC-A5E6-53312772EF1D}"/>
              </a:ext>
            </a:extLst>
          </p:cNvPr>
          <p:cNvSpPr>
            <a:spLocks noGrp="1"/>
          </p:cNvSpPr>
          <p:nvPr>
            <p:ph type="sldNum" sz="quarter" idx="12"/>
          </p:nvPr>
        </p:nvSpPr>
        <p:spPr/>
        <p:txBody>
          <a:bodyPr/>
          <a:lstStyle/>
          <a:p>
            <a:fld id="{B6B7A5E6-9A9D-4A20-AC62-575BF797326D}" type="slidenum">
              <a:rPr lang="en-IN" smtClean="0"/>
              <a:t>‹#›</a:t>
            </a:fld>
            <a:endParaRPr lang="en-IN" dirty="0"/>
          </a:p>
        </p:txBody>
      </p:sp>
    </p:spTree>
    <p:extLst>
      <p:ext uri="{BB962C8B-B14F-4D97-AF65-F5344CB8AC3E}">
        <p14:creationId xmlns:p14="http://schemas.microsoft.com/office/powerpoint/2010/main" val="1728935135"/>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C3D9E-B7AA-46F5-A19A-E444BCC027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DFA239E-5B8B-4AB5-BC71-DBAE4F365C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E649518-CC57-486C-B3A5-F7935E197D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90DD69-4854-4F5F-93CD-9A2BDBBA04F2}"/>
              </a:ext>
            </a:extLst>
          </p:cNvPr>
          <p:cNvSpPr>
            <a:spLocks noGrp="1"/>
          </p:cNvSpPr>
          <p:nvPr>
            <p:ph type="dt" sz="half" idx="10"/>
          </p:nvPr>
        </p:nvSpPr>
        <p:spPr/>
        <p:txBody>
          <a:bodyPr/>
          <a:lstStyle/>
          <a:p>
            <a:fld id="{A5418D04-38B7-44AB-8A5C-78F4D13CA9CB}" type="datetimeFigureOut">
              <a:rPr lang="en-IN" smtClean="0"/>
              <a:t>13-05-2020</a:t>
            </a:fld>
            <a:endParaRPr lang="en-IN" dirty="0"/>
          </a:p>
        </p:txBody>
      </p:sp>
      <p:sp>
        <p:nvSpPr>
          <p:cNvPr id="6" name="Footer Placeholder 5">
            <a:extLst>
              <a:ext uri="{FF2B5EF4-FFF2-40B4-BE49-F238E27FC236}">
                <a16:creationId xmlns:a16="http://schemas.microsoft.com/office/drawing/2014/main" id="{FE3A1447-1EEC-47FD-BBDC-93B9D8BF595E}"/>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F7049450-0AD6-4CB6-85DC-412F70B48C59}"/>
              </a:ext>
            </a:extLst>
          </p:cNvPr>
          <p:cNvSpPr>
            <a:spLocks noGrp="1"/>
          </p:cNvSpPr>
          <p:nvPr>
            <p:ph type="sldNum" sz="quarter" idx="12"/>
          </p:nvPr>
        </p:nvSpPr>
        <p:spPr/>
        <p:txBody>
          <a:bodyPr/>
          <a:lstStyle/>
          <a:p>
            <a:fld id="{B6B7A5E6-9A9D-4A20-AC62-575BF797326D}" type="slidenum">
              <a:rPr lang="en-IN" smtClean="0"/>
              <a:t>‹#›</a:t>
            </a:fld>
            <a:endParaRPr lang="en-IN" dirty="0"/>
          </a:p>
        </p:txBody>
      </p:sp>
    </p:spTree>
    <p:extLst>
      <p:ext uri="{BB962C8B-B14F-4D97-AF65-F5344CB8AC3E}">
        <p14:creationId xmlns:p14="http://schemas.microsoft.com/office/powerpoint/2010/main" val="1701593408"/>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059AC-4023-42D1-B471-D71BE4B2C2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E4F42F4-D7D9-4EE1-8B5D-DAAE95004C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6877E2A1-C8F1-4E17-A93F-E9397A8E91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E392E40-3FA8-4D26-95A8-045CC4A5810D}"/>
              </a:ext>
            </a:extLst>
          </p:cNvPr>
          <p:cNvSpPr>
            <a:spLocks noGrp="1"/>
          </p:cNvSpPr>
          <p:nvPr>
            <p:ph type="dt" sz="half" idx="10"/>
          </p:nvPr>
        </p:nvSpPr>
        <p:spPr/>
        <p:txBody>
          <a:bodyPr/>
          <a:lstStyle/>
          <a:p>
            <a:fld id="{A5418D04-38B7-44AB-8A5C-78F4D13CA9CB}" type="datetimeFigureOut">
              <a:rPr lang="en-IN" smtClean="0"/>
              <a:t>13-05-2020</a:t>
            </a:fld>
            <a:endParaRPr lang="en-IN" dirty="0"/>
          </a:p>
        </p:txBody>
      </p:sp>
      <p:sp>
        <p:nvSpPr>
          <p:cNvPr id="6" name="Footer Placeholder 5">
            <a:extLst>
              <a:ext uri="{FF2B5EF4-FFF2-40B4-BE49-F238E27FC236}">
                <a16:creationId xmlns:a16="http://schemas.microsoft.com/office/drawing/2014/main" id="{6DE112ED-4CFB-4D2D-A0B8-11BB3F473DE5}"/>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05699D7D-CE56-4FA3-B708-77C1A63C2962}"/>
              </a:ext>
            </a:extLst>
          </p:cNvPr>
          <p:cNvSpPr>
            <a:spLocks noGrp="1"/>
          </p:cNvSpPr>
          <p:nvPr>
            <p:ph type="sldNum" sz="quarter" idx="12"/>
          </p:nvPr>
        </p:nvSpPr>
        <p:spPr/>
        <p:txBody>
          <a:bodyPr/>
          <a:lstStyle/>
          <a:p>
            <a:fld id="{B6B7A5E6-9A9D-4A20-AC62-575BF797326D}" type="slidenum">
              <a:rPr lang="en-IN" smtClean="0"/>
              <a:t>‹#›</a:t>
            </a:fld>
            <a:endParaRPr lang="en-IN" dirty="0"/>
          </a:p>
        </p:txBody>
      </p:sp>
    </p:spTree>
    <p:extLst>
      <p:ext uri="{BB962C8B-B14F-4D97-AF65-F5344CB8AC3E}">
        <p14:creationId xmlns:p14="http://schemas.microsoft.com/office/powerpoint/2010/main" val="804829241"/>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21BB3E-E7EB-4978-BE77-1B8B509323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IN" dirty="0"/>
          </a:p>
        </p:txBody>
      </p:sp>
      <p:sp>
        <p:nvSpPr>
          <p:cNvPr id="3" name="Text Placeholder 2">
            <a:extLst>
              <a:ext uri="{FF2B5EF4-FFF2-40B4-BE49-F238E27FC236}">
                <a16:creationId xmlns:a16="http://schemas.microsoft.com/office/drawing/2014/main" id="{3012AF75-E4F6-4B5A-9044-36F26E59AB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407D72B-02B8-4B17-9908-A46D786E7F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418D04-38B7-44AB-8A5C-78F4D13CA9CB}" type="datetimeFigureOut">
              <a:rPr lang="en-IN" smtClean="0"/>
              <a:t>13-05-2020</a:t>
            </a:fld>
            <a:endParaRPr lang="en-IN" dirty="0"/>
          </a:p>
        </p:txBody>
      </p:sp>
      <p:sp>
        <p:nvSpPr>
          <p:cNvPr id="5" name="Footer Placeholder 4">
            <a:extLst>
              <a:ext uri="{FF2B5EF4-FFF2-40B4-BE49-F238E27FC236}">
                <a16:creationId xmlns:a16="http://schemas.microsoft.com/office/drawing/2014/main" id="{4F20248C-6B04-4FAD-BBC7-9A06E3FB18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2C9B66EA-3673-419C-8C7D-0A75EBED7F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B7A5E6-9A9D-4A20-AC62-575BF797326D}" type="slidenum">
              <a:rPr lang="en-IN" smtClean="0"/>
              <a:t>‹#›</a:t>
            </a:fld>
            <a:endParaRPr lang="en-IN" dirty="0"/>
          </a:p>
        </p:txBody>
      </p:sp>
      <p:pic>
        <p:nvPicPr>
          <p:cNvPr id="7" name="Picture 6">
            <a:extLst>
              <a:ext uri="{FF2B5EF4-FFF2-40B4-BE49-F238E27FC236}">
                <a16:creationId xmlns:a16="http://schemas.microsoft.com/office/drawing/2014/main" id="{83671B77-BE9D-439C-96EA-06BA171E3D57}"/>
              </a:ext>
            </a:extLst>
          </p:cNvPr>
          <p:cNvPicPr>
            <a:picLocks noChangeAspect="1"/>
          </p:cNvPicPr>
          <p:nvPr userDrawn="1"/>
        </p:nvPicPr>
        <p:blipFill rotWithShape="1">
          <a:blip r:embed="rId13" cstate="screen">
            <a:extLst>
              <a:ext uri="{28A0092B-C50C-407E-A947-70E740481C1C}">
                <a14:useLocalDpi xmlns:a14="http://schemas.microsoft.com/office/drawing/2010/main"/>
              </a:ext>
            </a:extLst>
          </a:blip>
          <a:srcRect/>
          <a:stretch/>
        </p:blipFill>
        <p:spPr>
          <a:xfrm>
            <a:off x="0" y="6049583"/>
            <a:ext cx="12192000" cy="808416"/>
          </a:xfrm>
          <a:prstGeom prst="rect">
            <a:avLst/>
          </a:prstGeom>
        </p:spPr>
      </p:pic>
      <p:sp>
        <p:nvSpPr>
          <p:cNvPr id="9" name="Footer Placeholder 4">
            <a:extLst>
              <a:ext uri="{FF2B5EF4-FFF2-40B4-BE49-F238E27FC236}">
                <a16:creationId xmlns:a16="http://schemas.microsoft.com/office/drawing/2014/main" id="{9DBC8529-FF67-4629-82C6-34B752C01881}"/>
              </a:ext>
            </a:extLst>
          </p:cNvPr>
          <p:cNvSpPr txBox="1">
            <a:spLocks/>
          </p:cNvSpPr>
          <p:nvPr userDrawn="1"/>
        </p:nvSpPr>
        <p:spPr>
          <a:xfrm>
            <a:off x="4038600" y="635635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rPr>
              <a:t>Dept. of Computer Science Engineering</a:t>
            </a:r>
            <a:endParaRPr lang="en-IN" sz="1400" dirty="0">
              <a:solidFill>
                <a:schemeClr val="bg1">
                  <a:lumMod val="65000"/>
                </a:schemeClr>
              </a:solidFill>
            </a:endParaRPr>
          </a:p>
        </p:txBody>
      </p:sp>
    </p:spTree>
    <p:extLst>
      <p:ext uri="{BB962C8B-B14F-4D97-AF65-F5344CB8AC3E}">
        <p14:creationId xmlns:p14="http://schemas.microsoft.com/office/powerpoint/2010/main" val="37520146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xStyles>
    <p:titleStyle>
      <a:lvl1pPr algn="l" defTabSz="914400" rtl="0" eaLnBrk="1" latinLnBrk="0" hangingPunct="1">
        <a:lnSpc>
          <a:spcPct val="90000"/>
        </a:lnSpc>
        <a:spcBef>
          <a:spcPct val="0"/>
        </a:spcBef>
        <a:buNone/>
        <a:defRPr sz="4400" b="1" kern="1200">
          <a:solidFill>
            <a:srgbClr val="C00000"/>
          </a:solidFill>
          <a:latin typeface="Arial Narrow" panose="020B060602020203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34000">
              <a:srgbClr val="3679D0"/>
            </a:gs>
            <a:gs pos="78000">
              <a:srgbClr val="86CAFB"/>
            </a:gs>
          </a:gsLst>
          <a:lin ang="19200000" scaled="0"/>
        </a:gradFill>
        <a:effectLst/>
      </p:bgPr>
    </p:bg>
    <p:spTree>
      <p:nvGrpSpPr>
        <p:cNvPr id="1" name=""/>
        <p:cNvGrpSpPr/>
        <p:nvPr/>
      </p:nvGrpSpPr>
      <p:grpSpPr>
        <a:xfrm>
          <a:off x="0" y="0"/>
          <a:ext cx="0" cy="0"/>
          <a:chOff x="0" y="0"/>
          <a:chExt cx="0" cy="0"/>
        </a:xfrm>
      </p:grpSpPr>
      <p:pic>
        <p:nvPicPr>
          <p:cNvPr id="7" name="Picture 6" descr="A picture containing toy&#10;&#10;Description automatically generated">
            <a:extLst>
              <a:ext uri="{FF2B5EF4-FFF2-40B4-BE49-F238E27FC236}">
                <a16:creationId xmlns:a16="http://schemas.microsoft.com/office/drawing/2014/main" id="{CE591A2B-69C8-4FCB-83C7-21B485C3E53B}"/>
              </a:ext>
            </a:extLst>
          </p:cNvPr>
          <p:cNvPicPr>
            <a:picLocks noChangeAspect="1"/>
          </p:cNvPicPr>
          <p:nvPr/>
        </p:nvPicPr>
        <p:blipFill rotWithShape="1">
          <a:blip r:embed="rId2">
            <a:extLst>
              <a:ext uri="{28A0092B-C50C-407E-A947-70E740481C1C}">
                <a14:useLocalDpi xmlns:a14="http://schemas.microsoft.com/office/drawing/2010/main" val="0"/>
              </a:ext>
            </a:extLst>
          </a:blip>
          <a:srcRect t="8727" b="13212"/>
          <a:stretch/>
        </p:blipFill>
        <p:spPr>
          <a:xfrm>
            <a:off x="3223347" y="650112"/>
            <a:ext cx="5745304" cy="2989880"/>
          </a:xfrm>
          <a:prstGeom prst="rect">
            <a:avLst/>
          </a:prstGeom>
        </p:spPr>
      </p:pic>
      <p:sp>
        <p:nvSpPr>
          <p:cNvPr id="5" name="Rectangle 4">
            <a:extLst>
              <a:ext uri="{FF2B5EF4-FFF2-40B4-BE49-F238E27FC236}">
                <a16:creationId xmlns:a16="http://schemas.microsoft.com/office/drawing/2014/main" id="{96508479-0048-45E0-9DDB-39282F7DE5EF}"/>
              </a:ext>
            </a:extLst>
          </p:cNvPr>
          <p:cNvSpPr/>
          <p:nvPr/>
        </p:nvSpPr>
        <p:spPr>
          <a:xfrm>
            <a:off x="0" y="3675523"/>
            <a:ext cx="12192000" cy="1982635"/>
          </a:xfrm>
          <a:prstGeom prst="rect">
            <a:avLst/>
          </a:prstGeom>
          <a:solidFill>
            <a:schemeClr val="tx1">
              <a:lumMod val="95000"/>
              <a:lumOff val="5000"/>
              <a:alpha val="8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IN" sz="1800" b="0" i="0" u="none" strike="noStrike" cap="none" spc="0" normalizeH="0" baseline="0">
              <a:ln>
                <a:noFill/>
              </a:ln>
              <a:solidFill>
                <a:srgbClr val="000000"/>
              </a:solidFill>
              <a:effectLst/>
              <a:uFillTx/>
              <a:latin typeface="+mn-lt"/>
              <a:ea typeface="+mn-ea"/>
              <a:cs typeface="+mn-cs"/>
              <a:sym typeface="Calibri"/>
            </a:endParaRPr>
          </a:p>
        </p:txBody>
      </p:sp>
      <p:sp>
        <p:nvSpPr>
          <p:cNvPr id="3" name="Subtitle 2">
            <a:extLst>
              <a:ext uri="{FF2B5EF4-FFF2-40B4-BE49-F238E27FC236}">
                <a16:creationId xmlns:a16="http://schemas.microsoft.com/office/drawing/2014/main" id="{3870459E-FA04-4430-91A4-2D0303B4CCB0}"/>
              </a:ext>
            </a:extLst>
          </p:cNvPr>
          <p:cNvSpPr>
            <a:spLocks noGrp="1"/>
          </p:cNvSpPr>
          <p:nvPr>
            <p:ph type="subTitle" idx="1"/>
          </p:nvPr>
        </p:nvSpPr>
        <p:spPr>
          <a:xfrm>
            <a:off x="4678819" y="4611706"/>
            <a:ext cx="2834361" cy="1046452"/>
          </a:xfrm>
        </p:spPr>
        <p:txBody>
          <a:bodyPr>
            <a:normAutofit fontScale="92500" lnSpcReduction="20000"/>
          </a:bodyPr>
          <a:lstStyle/>
          <a:p>
            <a:pPr algn="r" defTabSz="365760">
              <a:spcBef>
                <a:spcPts val="400"/>
              </a:spcBef>
              <a:defRPr sz="800"/>
            </a:pPr>
            <a:r>
              <a:rPr lang="en-IN" sz="1800" dirty="0">
                <a:solidFill>
                  <a:schemeClr val="bg1"/>
                </a:solidFill>
              </a:rPr>
              <a:t>Abhinav Robinson E18CSE006</a:t>
            </a:r>
          </a:p>
          <a:p>
            <a:pPr algn="r" defTabSz="365760">
              <a:spcBef>
                <a:spcPts val="400"/>
              </a:spcBef>
              <a:defRPr sz="800"/>
            </a:pPr>
            <a:r>
              <a:rPr lang="en-IN" sz="1800" dirty="0">
                <a:solidFill>
                  <a:schemeClr val="bg1"/>
                </a:solidFill>
              </a:rPr>
              <a:t>Ashok Kumar E18CSE029</a:t>
            </a:r>
          </a:p>
          <a:p>
            <a:pPr algn="r" defTabSz="365760">
              <a:spcBef>
                <a:spcPts val="400"/>
              </a:spcBef>
              <a:defRPr sz="800"/>
            </a:pPr>
            <a:r>
              <a:rPr lang="en-IN" sz="1800" dirty="0">
                <a:solidFill>
                  <a:schemeClr val="bg1"/>
                </a:solidFill>
              </a:rPr>
              <a:t>Bhavya Batra E18CSE035</a:t>
            </a:r>
          </a:p>
          <a:p>
            <a:pPr algn="r" defTabSz="365760">
              <a:spcBef>
                <a:spcPts val="400"/>
              </a:spcBef>
              <a:defRPr sz="800"/>
            </a:pPr>
            <a:r>
              <a:rPr lang="en-IN" sz="1800" dirty="0">
                <a:solidFill>
                  <a:schemeClr val="bg1"/>
                </a:solidFill>
              </a:rPr>
              <a:t>Srishti Verma E18CSE181</a:t>
            </a:r>
          </a:p>
        </p:txBody>
      </p:sp>
      <p:pic>
        <p:nvPicPr>
          <p:cNvPr id="14" name="Picture 13" descr="A close up of a sign&#10;&#10;Description automatically generated">
            <a:extLst>
              <a:ext uri="{FF2B5EF4-FFF2-40B4-BE49-F238E27FC236}">
                <a16:creationId xmlns:a16="http://schemas.microsoft.com/office/drawing/2014/main" id="{C1B55AFB-7B83-47BD-85D2-B30CE0EDB06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6743" y="153390"/>
            <a:ext cx="2249712" cy="751588"/>
          </a:xfrm>
          <a:prstGeom prst="rect">
            <a:avLst/>
          </a:prstGeom>
        </p:spPr>
      </p:pic>
      <p:sp>
        <p:nvSpPr>
          <p:cNvPr id="2" name="Title 1">
            <a:extLst>
              <a:ext uri="{FF2B5EF4-FFF2-40B4-BE49-F238E27FC236}">
                <a16:creationId xmlns:a16="http://schemas.microsoft.com/office/drawing/2014/main" id="{1364EB14-9F93-40B7-B77A-79B13E7FC457}"/>
              </a:ext>
            </a:extLst>
          </p:cNvPr>
          <p:cNvSpPr>
            <a:spLocks noGrp="1"/>
          </p:cNvSpPr>
          <p:nvPr>
            <p:ph type="ctrTitle"/>
          </p:nvPr>
        </p:nvSpPr>
        <p:spPr>
          <a:xfrm>
            <a:off x="2101995" y="3895967"/>
            <a:ext cx="7988008" cy="715739"/>
          </a:xfrm>
        </p:spPr>
        <p:txBody>
          <a:bodyPr>
            <a:noAutofit/>
          </a:bodyPr>
          <a:lstStyle/>
          <a:p>
            <a:r>
              <a:rPr lang="en-IN" dirty="0">
                <a:solidFill>
                  <a:srgbClr val="D83E48"/>
                </a:solidFill>
                <a:latin typeface="Abadi Extra Light" panose="020B0204020104020204" pitchFamily="34" charset="0"/>
              </a:rPr>
              <a:t>DNL : Do Not Leak</a:t>
            </a:r>
          </a:p>
        </p:txBody>
      </p:sp>
      <p:sp>
        <p:nvSpPr>
          <p:cNvPr id="4" name="TextBox 3">
            <a:extLst>
              <a:ext uri="{FF2B5EF4-FFF2-40B4-BE49-F238E27FC236}">
                <a16:creationId xmlns:a16="http://schemas.microsoft.com/office/drawing/2014/main" id="{522F921C-4EE7-4DEF-9A60-6DCF4B470790}"/>
              </a:ext>
            </a:extLst>
          </p:cNvPr>
          <p:cNvSpPr txBox="1"/>
          <p:nvPr/>
        </p:nvSpPr>
        <p:spPr>
          <a:xfrm>
            <a:off x="7866896" y="153390"/>
            <a:ext cx="4078361" cy="584775"/>
          </a:xfrm>
          <a:prstGeom prst="rect">
            <a:avLst/>
          </a:prstGeom>
          <a:noFill/>
        </p:spPr>
        <p:txBody>
          <a:bodyPr wrap="none" rtlCol="0">
            <a:spAutoFit/>
          </a:bodyPr>
          <a:lstStyle/>
          <a:p>
            <a:r>
              <a:rPr lang="en-IN" sz="3200" dirty="0">
                <a:ln w="0"/>
                <a:solidFill>
                  <a:schemeClr val="bg1"/>
                </a:solidFill>
                <a:effectLst>
                  <a:outerShdw blurRad="38100" dist="19050" dir="2700000" algn="tl" rotWithShape="0">
                    <a:schemeClr val="dk1">
                      <a:alpha val="40000"/>
                    </a:schemeClr>
                  </a:outerShdw>
                </a:effectLst>
              </a:rPr>
              <a:t>ECSE205L - Spring 2020</a:t>
            </a:r>
          </a:p>
        </p:txBody>
      </p:sp>
    </p:spTree>
    <p:extLst>
      <p:ext uri="{BB962C8B-B14F-4D97-AF65-F5344CB8AC3E}">
        <p14:creationId xmlns:p14="http://schemas.microsoft.com/office/powerpoint/2010/main" val="4240260295"/>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BC838-DFB7-469D-B749-D2AC139DD1AC}"/>
              </a:ext>
            </a:extLst>
          </p:cNvPr>
          <p:cNvSpPr>
            <a:spLocks noGrp="1"/>
          </p:cNvSpPr>
          <p:nvPr>
            <p:ph type="title"/>
          </p:nvPr>
        </p:nvSpPr>
        <p:spPr>
          <a:xfrm>
            <a:off x="838200" y="150313"/>
            <a:ext cx="10515600" cy="1325563"/>
          </a:xfrm>
        </p:spPr>
        <p:txBody>
          <a:bodyPr/>
          <a:lstStyle/>
          <a:p>
            <a:r>
              <a:rPr lang="en-US" dirty="0">
                <a:solidFill>
                  <a:srgbClr val="4868EF"/>
                </a:solidFill>
              </a:rPr>
              <a:t>Users</a:t>
            </a:r>
            <a:endParaRPr lang="en-IN" dirty="0">
              <a:solidFill>
                <a:srgbClr val="4868EF"/>
              </a:solidFill>
            </a:endParaRPr>
          </a:p>
        </p:txBody>
      </p:sp>
      <p:graphicFrame>
        <p:nvGraphicFramePr>
          <p:cNvPr id="4" name="Table 4">
            <a:extLst>
              <a:ext uri="{FF2B5EF4-FFF2-40B4-BE49-F238E27FC236}">
                <a16:creationId xmlns:a16="http://schemas.microsoft.com/office/drawing/2014/main" id="{0A504526-AECB-4EC4-98D1-9B777F308110}"/>
              </a:ext>
            </a:extLst>
          </p:cNvPr>
          <p:cNvGraphicFramePr>
            <a:graphicFrameLocks noGrp="1"/>
          </p:cNvGraphicFramePr>
          <p:nvPr>
            <p:extLst>
              <p:ext uri="{D42A27DB-BD31-4B8C-83A1-F6EECF244321}">
                <p14:modId xmlns:p14="http://schemas.microsoft.com/office/powerpoint/2010/main" val="2644810429"/>
              </p:ext>
            </p:extLst>
          </p:nvPr>
        </p:nvGraphicFramePr>
        <p:xfrm>
          <a:off x="1047577" y="1624064"/>
          <a:ext cx="3149233" cy="3875100"/>
        </p:xfrm>
        <a:graphic>
          <a:graphicData uri="http://schemas.openxmlformats.org/drawingml/2006/table">
            <a:tbl>
              <a:tblPr firstRow="1" bandRow="1">
                <a:tableStyleId>{3B4B98B0-60AC-42C2-AFA5-B58CD77FA1E5}</a:tableStyleId>
              </a:tblPr>
              <a:tblGrid>
                <a:gridCol w="3149233">
                  <a:extLst>
                    <a:ext uri="{9D8B030D-6E8A-4147-A177-3AD203B41FA5}">
                      <a16:colId xmlns:a16="http://schemas.microsoft.com/office/drawing/2014/main" val="343868291"/>
                    </a:ext>
                  </a:extLst>
                </a:gridCol>
              </a:tblGrid>
              <a:tr h="374851">
                <a:tc>
                  <a:txBody>
                    <a:bodyPr/>
                    <a:lstStyle/>
                    <a:p>
                      <a:r>
                        <a:rPr lang="en-IN" dirty="0"/>
                        <a:t> </a:t>
                      </a:r>
                    </a:p>
                    <a:p>
                      <a:r>
                        <a:rPr lang="en-IN" dirty="0"/>
                        <a:t>USERS</a:t>
                      </a:r>
                    </a:p>
                  </a:txBody>
                  <a:tcPr/>
                </a:tc>
                <a:extLst>
                  <a:ext uri="{0D108BD9-81ED-4DB2-BD59-A6C34878D82A}">
                    <a16:rowId xmlns:a16="http://schemas.microsoft.com/office/drawing/2014/main" val="1497634232"/>
                  </a:ext>
                </a:extLst>
              </a:tr>
              <a:tr h="6470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Developer</a:t>
                      </a:r>
                    </a:p>
                    <a:p>
                      <a:endParaRPr lang="en-IN" dirty="0"/>
                    </a:p>
                  </a:txBody>
                  <a:tcPr/>
                </a:tc>
                <a:extLst>
                  <a:ext uri="{0D108BD9-81ED-4DB2-BD59-A6C34878D82A}">
                    <a16:rowId xmlns:a16="http://schemas.microsoft.com/office/drawing/2014/main" val="1882168015"/>
                  </a:ext>
                </a:extLst>
              </a:tr>
              <a:tr h="6470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System Admin</a:t>
                      </a:r>
                    </a:p>
                    <a:p>
                      <a:endParaRPr lang="en-IN" dirty="0"/>
                    </a:p>
                  </a:txBody>
                  <a:tcPr/>
                </a:tc>
                <a:extLst>
                  <a:ext uri="{0D108BD9-81ED-4DB2-BD59-A6C34878D82A}">
                    <a16:rowId xmlns:a16="http://schemas.microsoft.com/office/drawing/2014/main" val="3258807293"/>
                  </a:ext>
                </a:extLst>
              </a:tr>
              <a:tr h="6470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Security Admin</a:t>
                      </a:r>
                    </a:p>
                    <a:p>
                      <a:endParaRPr lang="en-IN" dirty="0"/>
                    </a:p>
                  </a:txBody>
                  <a:tcPr/>
                </a:tc>
                <a:extLst>
                  <a:ext uri="{0D108BD9-81ED-4DB2-BD59-A6C34878D82A}">
                    <a16:rowId xmlns:a16="http://schemas.microsoft.com/office/drawing/2014/main" val="3734175117"/>
                  </a:ext>
                </a:extLst>
              </a:tr>
              <a:tr h="6470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Remote Developer</a:t>
                      </a:r>
                    </a:p>
                  </a:txBody>
                  <a:tcPr/>
                </a:tc>
                <a:extLst>
                  <a:ext uri="{0D108BD9-81ED-4DB2-BD59-A6C34878D82A}">
                    <a16:rowId xmlns:a16="http://schemas.microsoft.com/office/drawing/2014/main" val="2254819535"/>
                  </a:ext>
                </a:extLst>
              </a:tr>
              <a:tr h="6470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End Users</a:t>
                      </a:r>
                    </a:p>
                    <a:p>
                      <a:endParaRPr lang="en-IN" dirty="0"/>
                    </a:p>
                  </a:txBody>
                  <a:tcPr/>
                </a:tc>
                <a:extLst>
                  <a:ext uri="{0D108BD9-81ED-4DB2-BD59-A6C34878D82A}">
                    <a16:rowId xmlns:a16="http://schemas.microsoft.com/office/drawing/2014/main" val="349440693"/>
                  </a:ext>
                </a:extLst>
              </a:tr>
            </a:tbl>
          </a:graphicData>
        </a:graphic>
      </p:graphicFrame>
      <p:pic>
        <p:nvPicPr>
          <p:cNvPr id="7" name="Picture 6" descr="A close up of a logo&#10;&#10;Description automatically generated">
            <a:extLst>
              <a:ext uri="{FF2B5EF4-FFF2-40B4-BE49-F238E27FC236}">
                <a16:creationId xmlns:a16="http://schemas.microsoft.com/office/drawing/2014/main" id="{F7A32F81-A404-4632-9E31-8C778C8586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3752" y="150313"/>
            <a:ext cx="6480048" cy="5759704"/>
          </a:xfrm>
          <a:prstGeom prst="rect">
            <a:avLst/>
          </a:prstGeom>
        </p:spPr>
      </p:pic>
    </p:spTree>
    <p:extLst>
      <p:ext uri="{BB962C8B-B14F-4D97-AF65-F5344CB8AC3E}">
        <p14:creationId xmlns:p14="http://schemas.microsoft.com/office/powerpoint/2010/main" val="889090074"/>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pic>
        <p:nvPicPr>
          <p:cNvPr id="9" name="Picture 8" descr="A close up of a logo&#10;&#10;Description automatically generated">
            <a:extLst>
              <a:ext uri="{FF2B5EF4-FFF2-40B4-BE49-F238E27FC236}">
                <a16:creationId xmlns:a16="http://schemas.microsoft.com/office/drawing/2014/main" id="{444AB855-A373-464C-8841-0E004E1F1E80}"/>
              </a:ext>
            </a:extLst>
          </p:cNvPr>
          <p:cNvPicPr>
            <a:picLocks noChangeAspect="1"/>
          </p:cNvPicPr>
          <p:nvPr/>
        </p:nvPicPr>
        <p:blipFill rotWithShape="1">
          <a:blip r:embed="rId2">
            <a:extLst>
              <a:ext uri="{28A0092B-C50C-407E-A947-70E740481C1C}">
                <a14:useLocalDpi xmlns:a14="http://schemas.microsoft.com/office/drawing/2010/main" val="0"/>
              </a:ext>
            </a:extLst>
          </a:blip>
          <a:srcRect t="3080" b="6646"/>
          <a:stretch/>
        </p:blipFill>
        <p:spPr>
          <a:xfrm>
            <a:off x="0" y="944197"/>
            <a:ext cx="4598725" cy="4151505"/>
          </a:xfrm>
          <a:prstGeom prst="rect">
            <a:avLst/>
          </a:prstGeom>
        </p:spPr>
      </p:pic>
      <p:sp>
        <p:nvSpPr>
          <p:cNvPr id="2" name="Title 1">
            <a:extLst>
              <a:ext uri="{FF2B5EF4-FFF2-40B4-BE49-F238E27FC236}">
                <a16:creationId xmlns:a16="http://schemas.microsoft.com/office/drawing/2014/main" id="{F6C3B071-3BF1-433E-AEBD-089239C398F1}"/>
              </a:ext>
            </a:extLst>
          </p:cNvPr>
          <p:cNvSpPr>
            <a:spLocks noGrp="1"/>
          </p:cNvSpPr>
          <p:nvPr>
            <p:ph type="title"/>
          </p:nvPr>
        </p:nvSpPr>
        <p:spPr>
          <a:xfrm>
            <a:off x="10272475" y="281416"/>
            <a:ext cx="10515600" cy="1325563"/>
          </a:xfrm>
        </p:spPr>
        <p:txBody>
          <a:bodyPr/>
          <a:lstStyle/>
          <a:p>
            <a:r>
              <a:rPr lang="en-US" dirty="0">
                <a:solidFill>
                  <a:srgbClr val="4868EF"/>
                </a:solidFill>
              </a:rPr>
              <a:t>ROLES</a:t>
            </a:r>
            <a:endParaRPr lang="en-IN" dirty="0">
              <a:solidFill>
                <a:srgbClr val="4868EF"/>
              </a:solidFill>
            </a:endParaRPr>
          </a:p>
        </p:txBody>
      </p:sp>
      <p:graphicFrame>
        <p:nvGraphicFramePr>
          <p:cNvPr id="4" name="Content Placeholder 3">
            <a:extLst>
              <a:ext uri="{FF2B5EF4-FFF2-40B4-BE49-F238E27FC236}">
                <a16:creationId xmlns:a16="http://schemas.microsoft.com/office/drawing/2014/main" id="{5DB754FC-78CA-4C90-B7B3-559F24C6980A}"/>
              </a:ext>
            </a:extLst>
          </p:cNvPr>
          <p:cNvGraphicFramePr>
            <a:graphicFrameLocks noGrp="1"/>
          </p:cNvGraphicFramePr>
          <p:nvPr>
            <p:ph idx="1"/>
            <p:extLst>
              <p:ext uri="{D42A27DB-BD31-4B8C-83A1-F6EECF244321}">
                <p14:modId xmlns:p14="http://schemas.microsoft.com/office/powerpoint/2010/main" val="1509279726"/>
              </p:ext>
            </p:extLst>
          </p:nvPr>
        </p:nvGraphicFramePr>
        <p:xfrm>
          <a:off x="4796443" y="1508681"/>
          <a:ext cx="7084715" cy="4006282"/>
        </p:xfrm>
        <a:graphic>
          <a:graphicData uri="http://schemas.openxmlformats.org/drawingml/2006/table">
            <a:tbl>
              <a:tblPr>
                <a:tableStyleId>{46F890A9-2807-4EBB-B81D-B2AA78EC7F39}</a:tableStyleId>
              </a:tblPr>
              <a:tblGrid>
                <a:gridCol w="1614814">
                  <a:extLst>
                    <a:ext uri="{9D8B030D-6E8A-4147-A177-3AD203B41FA5}">
                      <a16:colId xmlns:a16="http://schemas.microsoft.com/office/drawing/2014/main" val="3794700559"/>
                    </a:ext>
                  </a:extLst>
                </a:gridCol>
                <a:gridCol w="5469901">
                  <a:extLst>
                    <a:ext uri="{9D8B030D-6E8A-4147-A177-3AD203B41FA5}">
                      <a16:colId xmlns:a16="http://schemas.microsoft.com/office/drawing/2014/main" val="846378066"/>
                    </a:ext>
                  </a:extLst>
                </a:gridCol>
              </a:tblGrid>
              <a:tr h="463214">
                <a:tc>
                  <a:txBody>
                    <a:bodyPr/>
                    <a:lstStyle/>
                    <a:p>
                      <a:pPr algn="l" rtl="0" fontAlgn="t">
                        <a:spcBef>
                          <a:spcPts val="1200"/>
                        </a:spcBef>
                        <a:spcAft>
                          <a:spcPts val="1200"/>
                        </a:spcAft>
                      </a:pPr>
                      <a:r>
                        <a:rPr lang="en-IN" sz="1400" b="1" u="none" strike="noStrike" dirty="0">
                          <a:effectLst/>
                        </a:rPr>
                        <a:t>User</a:t>
                      </a:r>
                      <a:endParaRPr lang="en-IN" sz="2800" b="1" dirty="0">
                        <a:effectLst/>
                      </a:endParaRPr>
                    </a:p>
                  </a:txBody>
                  <a:tcPr marL="53522" marR="53522" marT="53522" marB="53522"/>
                </a:tc>
                <a:tc>
                  <a:txBody>
                    <a:bodyPr/>
                    <a:lstStyle/>
                    <a:p>
                      <a:pPr algn="l" rtl="0" fontAlgn="t">
                        <a:spcBef>
                          <a:spcPts val="1200"/>
                        </a:spcBef>
                        <a:spcAft>
                          <a:spcPts val="1200"/>
                        </a:spcAft>
                      </a:pPr>
                      <a:r>
                        <a:rPr lang="en-IN" sz="1400" b="1" u="none" strike="noStrike" dirty="0">
                          <a:effectLst/>
                        </a:rPr>
                        <a:t>Description</a:t>
                      </a:r>
                      <a:endParaRPr lang="en-IN" sz="2800" b="1" dirty="0">
                        <a:effectLst/>
                      </a:endParaRPr>
                    </a:p>
                  </a:txBody>
                  <a:tcPr marL="53522" marR="53522" marT="53522" marB="53522"/>
                </a:tc>
                <a:extLst>
                  <a:ext uri="{0D108BD9-81ED-4DB2-BD59-A6C34878D82A}">
                    <a16:rowId xmlns:a16="http://schemas.microsoft.com/office/drawing/2014/main" val="2887106463"/>
                  </a:ext>
                </a:extLst>
              </a:tr>
              <a:tr h="643697">
                <a:tc>
                  <a:txBody>
                    <a:bodyPr/>
                    <a:lstStyle/>
                    <a:p>
                      <a:pPr rtl="0" fontAlgn="t">
                        <a:spcBef>
                          <a:spcPts val="1200"/>
                        </a:spcBef>
                        <a:spcAft>
                          <a:spcPts val="1200"/>
                        </a:spcAft>
                      </a:pPr>
                      <a:r>
                        <a:rPr lang="en-IN" sz="1400" u="none" strike="noStrike">
                          <a:effectLst/>
                        </a:rPr>
                        <a:t>Developer</a:t>
                      </a:r>
                      <a:endParaRPr lang="en-IN" sz="2800">
                        <a:effectLst/>
                      </a:endParaRPr>
                    </a:p>
                  </a:txBody>
                  <a:tcPr marL="53522" marR="53522" marT="53522" marB="53522"/>
                </a:tc>
                <a:tc>
                  <a:txBody>
                    <a:bodyPr/>
                    <a:lstStyle/>
                    <a:p>
                      <a:pPr rtl="0" fontAlgn="t">
                        <a:spcBef>
                          <a:spcPts val="1200"/>
                        </a:spcBef>
                        <a:spcAft>
                          <a:spcPts val="1200"/>
                        </a:spcAft>
                      </a:pPr>
                      <a:r>
                        <a:rPr lang="en-US" sz="1400" u="none" strike="noStrike" dirty="0">
                          <a:effectLst/>
                        </a:rPr>
                        <a:t>A seasoned developer who is tasked with initial front-end, back-end and ultimately generating a firm process for applying these techniques to future server data. </a:t>
                      </a:r>
                      <a:endParaRPr lang="en-US" sz="2800" dirty="0">
                        <a:effectLst/>
                      </a:endParaRPr>
                    </a:p>
                  </a:txBody>
                  <a:tcPr marL="53522" marR="53522" marT="53522" marB="53522"/>
                </a:tc>
                <a:extLst>
                  <a:ext uri="{0D108BD9-81ED-4DB2-BD59-A6C34878D82A}">
                    <a16:rowId xmlns:a16="http://schemas.microsoft.com/office/drawing/2014/main" val="4189260722"/>
                  </a:ext>
                </a:extLst>
              </a:tr>
              <a:tr h="643697">
                <a:tc>
                  <a:txBody>
                    <a:bodyPr/>
                    <a:lstStyle/>
                    <a:p>
                      <a:pPr rtl="0" fontAlgn="t">
                        <a:spcBef>
                          <a:spcPts val="1200"/>
                        </a:spcBef>
                        <a:spcAft>
                          <a:spcPts val="1200"/>
                        </a:spcAft>
                      </a:pPr>
                      <a:r>
                        <a:rPr lang="en-IN" sz="1400" u="none" strike="noStrike" dirty="0">
                          <a:effectLst/>
                        </a:rPr>
                        <a:t>System Admin</a:t>
                      </a:r>
                      <a:endParaRPr lang="en-IN" sz="2800" dirty="0">
                        <a:effectLst/>
                      </a:endParaRPr>
                    </a:p>
                  </a:txBody>
                  <a:tcPr marL="53522" marR="53522" marT="53522" marB="53522"/>
                </a:tc>
                <a:tc>
                  <a:txBody>
                    <a:bodyPr/>
                    <a:lstStyle/>
                    <a:p>
                      <a:pPr rtl="0" fontAlgn="t">
                        <a:spcBef>
                          <a:spcPts val="1200"/>
                        </a:spcBef>
                        <a:spcAft>
                          <a:spcPts val="1200"/>
                        </a:spcAft>
                      </a:pPr>
                      <a:r>
                        <a:rPr lang="en-US" sz="1400" u="none" strike="noStrike" dirty="0">
                          <a:effectLst/>
                        </a:rPr>
                        <a:t>A developer who is tasked with managing system working and essential management roles such as viewing auto-generated reports, system logs and user queries.</a:t>
                      </a:r>
                      <a:endParaRPr lang="en-US" sz="2800" dirty="0">
                        <a:effectLst/>
                      </a:endParaRPr>
                    </a:p>
                  </a:txBody>
                  <a:tcPr marL="53522" marR="53522" marT="53522" marB="53522"/>
                </a:tc>
                <a:extLst>
                  <a:ext uri="{0D108BD9-81ED-4DB2-BD59-A6C34878D82A}">
                    <a16:rowId xmlns:a16="http://schemas.microsoft.com/office/drawing/2014/main" val="727568936"/>
                  </a:ext>
                </a:extLst>
              </a:tr>
              <a:tr h="712647">
                <a:tc>
                  <a:txBody>
                    <a:bodyPr/>
                    <a:lstStyle/>
                    <a:p>
                      <a:pPr rtl="0" fontAlgn="t">
                        <a:spcBef>
                          <a:spcPts val="1200"/>
                        </a:spcBef>
                        <a:spcAft>
                          <a:spcPts val="1200"/>
                        </a:spcAft>
                      </a:pPr>
                      <a:r>
                        <a:rPr lang="en-IN" sz="1400" u="none" strike="noStrike">
                          <a:effectLst/>
                        </a:rPr>
                        <a:t>Security Admin</a:t>
                      </a:r>
                      <a:endParaRPr lang="en-IN" sz="2800">
                        <a:effectLst/>
                      </a:endParaRPr>
                    </a:p>
                  </a:txBody>
                  <a:tcPr marL="53522" marR="53522" marT="53522" marB="53522"/>
                </a:tc>
                <a:tc>
                  <a:txBody>
                    <a:bodyPr/>
                    <a:lstStyle/>
                    <a:p>
                      <a:pPr rtl="0" fontAlgn="t">
                        <a:spcBef>
                          <a:spcPts val="1200"/>
                        </a:spcBef>
                        <a:spcAft>
                          <a:spcPts val="1200"/>
                        </a:spcAft>
                      </a:pPr>
                      <a:r>
                        <a:rPr lang="en-US" sz="1400" u="none" strike="noStrike" dirty="0">
                          <a:effectLst/>
                        </a:rPr>
                        <a:t>A developer tasked with the job to (1) explore new security systems (2) discover flaws in old models and patch them out (3) view system logs to check if anything seems out of place (hacked/modified data)</a:t>
                      </a:r>
                      <a:endParaRPr lang="en-US" sz="2800" dirty="0">
                        <a:effectLst/>
                      </a:endParaRPr>
                    </a:p>
                  </a:txBody>
                  <a:tcPr marL="53522" marR="53522" marT="53522" marB="53522"/>
                </a:tc>
                <a:extLst>
                  <a:ext uri="{0D108BD9-81ED-4DB2-BD59-A6C34878D82A}">
                    <a16:rowId xmlns:a16="http://schemas.microsoft.com/office/drawing/2014/main" val="1180254898"/>
                  </a:ext>
                </a:extLst>
              </a:tr>
              <a:tr h="650848">
                <a:tc>
                  <a:txBody>
                    <a:bodyPr/>
                    <a:lstStyle/>
                    <a:p>
                      <a:pPr rtl="0" fontAlgn="t">
                        <a:spcBef>
                          <a:spcPts val="1200"/>
                        </a:spcBef>
                        <a:spcAft>
                          <a:spcPts val="1200"/>
                        </a:spcAft>
                      </a:pPr>
                      <a:r>
                        <a:rPr lang="en-IN" sz="1400" u="none" strike="noStrike">
                          <a:effectLst/>
                        </a:rPr>
                        <a:t>Remote Developer</a:t>
                      </a:r>
                      <a:endParaRPr lang="en-IN" sz="2800">
                        <a:effectLst/>
                      </a:endParaRPr>
                    </a:p>
                  </a:txBody>
                  <a:tcPr marL="53522" marR="53522" marT="53522" marB="53522"/>
                </a:tc>
                <a:tc>
                  <a:txBody>
                    <a:bodyPr/>
                    <a:lstStyle/>
                    <a:p>
                      <a:pPr rtl="0" fontAlgn="t">
                        <a:spcBef>
                          <a:spcPts val="1200"/>
                        </a:spcBef>
                        <a:spcAft>
                          <a:spcPts val="1200"/>
                        </a:spcAft>
                      </a:pPr>
                      <a:r>
                        <a:rPr lang="en-US" sz="1400" u="none" strike="noStrike">
                          <a:effectLst/>
                        </a:rPr>
                        <a:t>Considering the current world scenario, all of our team are working from home.  </a:t>
                      </a:r>
                      <a:endParaRPr lang="en-US" sz="2800">
                        <a:effectLst/>
                      </a:endParaRPr>
                    </a:p>
                  </a:txBody>
                  <a:tcPr marL="53522" marR="53522" marT="53522" marB="53522"/>
                </a:tc>
                <a:extLst>
                  <a:ext uri="{0D108BD9-81ED-4DB2-BD59-A6C34878D82A}">
                    <a16:rowId xmlns:a16="http://schemas.microsoft.com/office/drawing/2014/main" val="3650313307"/>
                  </a:ext>
                </a:extLst>
              </a:tr>
              <a:tr h="650848">
                <a:tc>
                  <a:txBody>
                    <a:bodyPr/>
                    <a:lstStyle/>
                    <a:p>
                      <a:pPr rtl="0" fontAlgn="t">
                        <a:spcBef>
                          <a:spcPts val="1200"/>
                        </a:spcBef>
                        <a:spcAft>
                          <a:spcPts val="1200"/>
                        </a:spcAft>
                      </a:pPr>
                      <a:r>
                        <a:rPr lang="en-IN" sz="1400" u="none" strike="noStrike">
                          <a:effectLst/>
                        </a:rPr>
                        <a:t>End Users</a:t>
                      </a:r>
                      <a:endParaRPr lang="en-IN" sz="2800">
                        <a:effectLst/>
                      </a:endParaRPr>
                    </a:p>
                  </a:txBody>
                  <a:tcPr marL="53522" marR="53522" marT="53522" marB="53522"/>
                </a:tc>
                <a:tc>
                  <a:txBody>
                    <a:bodyPr/>
                    <a:lstStyle/>
                    <a:p>
                      <a:pPr rtl="0" fontAlgn="t">
                        <a:spcBef>
                          <a:spcPts val="1200"/>
                        </a:spcBef>
                        <a:spcAft>
                          <a:spcPts val="1200"/>
                        </a:spcAft>
                      </a:pPr>
                      <a:r>
                        <a:rPr lang="en-US" sz="1400" u="none" strike="noStrike" dirty="0">
                          <a:effectLst/>
                        </a:rPr>
                        <a:t>The end users, who use the data. We keep a track on the data that pertains to the company and used by the end users.</a:t>
                      </a:r>
                      <a:endParaRPr lang="en-US" sz="2800" dirty="0">
                        <a:effectLst/>
                      </a:endParaRPr>
                    </a:p>
                  </a:txBody>
                  <a:tcPr marL="53522" marR="53522" marT="53522" marB="53522"/>
                </a:tc>
                <a:extLst>
                  <a:ext uri="{0D108BD9-81ED-4DB2-BD59-A6C34878D82A}">
                    <a16:rowId xmlns:a16="http://schemas.microsoft.com/office/drawing/2014/main" val="983621239"/>
                  </a:ext>
                </a:extLst>
              </a:tr>
            </a:tbl>
          </a:graphicData>
        </a:graphic>
      </p:graphicFrame>
      <p:sp>
        <p:nvSpPr>
          <p:cNvPr id="5" name="Rectangle 1">
            <a:extLst>
              <a:ext uri="{FF2B5EF4-FFF2-40B4-BE49-F238E27FC236}">
                <a16:creationId xmlns:a16="http://schemas.microsoft.com/office/drawing/2014/main" id="{AF3930FE-CC56-49B0-9B8E-703971A8E8EA}"/>
              </a:ext>
            </a:extLst>
          </p:cNvPr>
          <p:cNvSpPr>
            <a:spLocks noChangeArrowheads="1"/>
          </p:cNvSpPr>
          <p:nvPr/>
        </p:nvSpPr>
        <p:spPr bwMode="auto">
          <a:xfrm>
            <a:off x="-2756985" y="-543616"/>
            <a:ext cx="18353762"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2349879"/>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2A2E2-4E56-4BD3-91A9-DDF1845EF60D}"/>
              </a:ext>
            </a:extLst>
          </p:cNvPr>
          <p:cNvSpPr>
            <a:spLocks noGrp="1"/>
          </p:cNvSpPr>
          <p:nvPr>
            <p:ph type="title"/>
          </p:nvPr>
        </p:nvSpPr>
        <p:spPr/>
        <p:txBody>
          <a:bodyPr/>
          <a:lstStyle/>
          <a:p>
            <a:r>
              <a:rPr lang="en-US" dirty="0">
                <a:solidFill>
                  <a:srgbClr val="D83E48"/>
                </a:solidFill>
              </a:rPr>
              <a:t>User stories</a:t>
            </a:r>
            <a:br>
              <a:rPr lang="en-US" dirty="0"/>
            </a:br>
            <a:endParaRPr lang="en-IN" dirty="0"/>
          </a:p>
        </p:txBody>
      </p:sp>
      <p:sp>
        <p:nvSpPr>
          <p:cNvPr id="4" name="Rectangle 1">
            <a:extLst>
              <a:ext uri="{FF2B5EF4-FFF2-40B4-BE49-F238E27FC236}">
                <a16:creationId xmlns:a16="http://schemas.microsoft.com/office/drawing/2014/main" id="{B2B69351-E63B-41A3-92DC-A64BF69CB28F}"/>
              </a:ext>
            </a:extLst>
          </p:cNvPr>
          <p:cNvSpPr>
            <a:spLocks noChangeArrowheads="1"/>
          </p:cNvSpPr>
          <p:nvPr/>
        </p:nvSpPr>
        <p:spPr bwMode="auto">
          <a:xfrm>
            <a:off x="1015365" y="201263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Rectangle 2">
            <a:extLst>
              <a:ext uri="{FF2B5EF4-FFF2-40B4-BE49-F238E27FC236}">
                <a16:creationId xmlns:a16="http://schemas.microsoft.com/office/drawing/2014/main" id="{219B0E0B-4E7B-4CB0-952C-EA8A4FFEB4F0}"/>
              </a:ext>
            </a:extLst>
          </p:cNvPr>
          <p:cNvSpPr>
            <a:spLocks noChangeArrowheads="1"/>
          </p:cNvSpPr>
          <p:nvPr/>
        </p:nvSpPr>
        <p:spPr bwMode="auto">
          <a:xfrm>
            <a:off x="-10770470" y="927398"/>
            <a:ext cx="5133388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3" name="Table 2">
            <a:extLst>
              <a:ext uri="{FF2B5EF4-FFF2-40B4-BE49-F238E27FC236}">
                <a16:creationId xmlns:a16="http://schemas.microsoft.com/office/drawing/2014/main" id="{0A204E96-A45A-4FD0-9A5C-63CC47EF2ACC}"/>
              </a:ext>
            </a:extLst>
          </p:cNvPr>
          <p:cNvGraphicFramePr>
            <a:graphicFrameLocks noGrp="1"/>
          </p:cNvGraphicFramePr>
          <p:nvPr>
            <p:extLst>
              <p:ext uri="{D42A27DB-BD31-4B8C-83A1-F6EECF244321}">
                <p14:modId xmlns:p14="http://schemas.microsoft.com/office/powerpoint/2010/main" val="1956285993"/>
              </p:ext>
            </p:extLst>
          </p:nvPr>
        </p:nvGraphicFramePr>
        <p:xfrm>
          <a:off x="838200" y="1242556"/>
          <a:ext cx="4942016" cy="4568040"/>
        </p:xfrm>
        <a:graphic>
          <a:graphicData uri="http://schemas.openxmlformats.org/drawingml/2006/table">
            <a:tbl>
              <a:tblPr>
                <a:tableStyleId>{46F890A9-2807-4EBB-B81D-B2AA78EC7F39}</a:tableStyleId>
              </a:tblPr>
              <a:tblGrid>
                <a:gridCol w="328253">
                  <a:extLst>
                    <a:ext uri="{9D8B030D-6E8A-4147-A177-3AD203B41FA5}">
                      <a16:colId xmlns:a16="http://schemas.microsoft.com/office/drawing/2014/main" val="1226026948"/>
                    </a:ext>
                  </a:extLst>
                </a:gridCol>
                <a:gridCol w="3572024">
                  <a:extLst>
                    <a:ext uri="{9D8B030D-6E8A-4147-A177-3AD203B41FA5}">
                      <a16:colId xmlns:a16="http://schemas.microsoft.com/office/drawing/2014/main" val="1618417355"/>
                    </a:ext>
                  </a:extLst>
                </a:gridCol>
                <a:gridCol w="1041739">
                  <a:extLst>
                    <a:ext uri="{9D8B030D-6E8A-4147-A177-3AD203B41FA5}">
                      <a16:colId xmlns:a16="http://schemas.microsoft.com/office/drawing/2014/main" val="4083714563"/>
                    </a:ext>
                  </a:extLst>
                </a:gridCol>
              </a:tblGrid>
              <a:tr h="340130">
                <a:tc>
                  <a:txBody>
                    <a:bodyPr/>
                    <a:lstStyle/>
                    <a:p>
                      <a:pPr rtl="0" fontAlgn="t">
                        <a:spcBef>
                          <a:spcPts val="1200"/>
                        </a:spcBef>
                        <a:spcAft>
                          <a:spcPts val="1200"/>
                        </a:spcAft>
                      </a:pPr>
                      <a:r>
                        <a:rPr lang="en-IN" sz="1400" b="1" u="none" strike="noStrike">
                          <a:effectLst/>
                        </a:rPr>
                        <a:t>ID</a:t>
                      </a:r>
                      <a:endParaRPr lang="en-IN" sz="2800" b="1">
                        <a:effectLst/>
                      </a:endParaRPr>
                    </a:p>
                  </a:txBody>
                  <a:tcPr marL="67289" marR="67289" marT="89718" marB="89718"/>
                </a:tc>
                <a:tc>
                  <a:txBody>
                    <a:bodyPr/>
                    <a:lstStyle/>
                    <a:p>
                      <a:pPr rtl="0" fontAlgn="t">
                        <a:spcBef>
                          <a:spcPts val="1200"/>
                        </a:spcBef>
                        <a:spcAft>
                          <a:spcPts val="1200"/>
                        </a:spcAft>
                      </a:pPr>
                      <a:r>
                        <a:rPr lang="en-IN" sz="1400" b="1" u="none" strike="noStrike">
                          <a:effectLst/>
                        </a:rPr>
                        <a:t>Feature name</a:t>
                      </a:r>
                      <a:endParaRPr lang="en-IN" sz="2800" b="1">
                        <a:effectLst/>
                      </a:endParaRPr>
                    </a:p>
                  </a:txBody>
                  <a:tcPr marL="67289" marR="67289" marT="89718" marB="89718"/>
                </a:tc>
                <a:tc>
                  <a:txBody>
                    <a:bodyPr/>
                    <a:lstStyle/>
                    <a:p>
                      <a:pPr rtl="0" fontAlgn="t">
                        <a:spcBef>
                          <a:spcPts val="1200"/>
                        </a:spcBef>
                        <a:spcAft>
                          <a:spcPts val="1200"/>
                        </a:spcAft>
                      </a:pPr>
                      <a:r>
                        <a:rPr lang="en-IN" sz="1400" b="1" u="none" strike="noStrike" dirty="0">
                          <a:effectLst/>
                        </a:rPr>
                        <a:t>Story points</a:t>
                      </a:r>
                      <a:endParaRPr lang="en-IN" sz="2800" b="1" dirty="0">
                        <a:effectLst/>
                      </a:endParaRPr>
                    </a:p>
                  </a:txBody>
                  <a:tcPr marL="67289" marR="67289" marT="89718" marB="89718"/>
                </a:tc>
                <a:extLst>
                  <a:ext uri="{0D108BD9-81ED-4DB2-BD59-A6C34878D82A}">
                    <a16:rowId xmlns:a16="http://schemas.microsoft.com/office/drawing/2014/main" val="27705624"/>
                  </a:ext>
                </a:extLst>
              </a:tr>
              <a:tr h="340130">
                <a:tc>
                  <a:txBody>
                    <a:bodyPr/>
                    <a:lstStyle/>
                    <a:p>
                      <a:pPr rtl="0" fontAlgn="t">
                        <a:spcBef>
                          <a:spcPts val="1200"/>
                        </a:spcBef>
                        <a:spcAft>
                          <a:spcPts val="1200"/>
                        </a:spcAft>
                      </a:pPr>
                      <a:r>
                        <a:rPr lang="en-IN" sz="1400" u="none" strike="noStrike">
                          <a:effectLst/>
                        </a:rPr>
                        <a:t>1</a:t>
                      </a:r>
                      <a:endParaRPr lang="en-IN" sz="2800">
                        <a:effectLst/>
                      </a:endParaRPr>
                    </a:p>
                  </a:txBody>
                  <a:tcPr marL="67289" marR="67289" marT="89718" marB="89718"/>
                </a:tc>
                <a:tc>
                  <a:txBody>
                    <a:bodyPr/>
                    <a:lstStyle/>
                    <a:p>
                      <a:pPr rtl="0" fontAlgn="t">
                        <a:spcBef>
                          <a:spcPts val="1200"/>
                        </a:spcBef>
                        <a:spcAft>
                          <a:spcPts val="1200"/>
                        </a:spcAft>
                      </a:pPr>
                      <a:r>
                        <a:rPr lang="en-IN" sz="1400" u="none" strike="noStrike" dirty="0">
                          <a:effectLst/>
                        </a:rPr>
                        <a:t>Register Systems</a:t>
                      </a:r>
                      <a:endParaRPr lang="en-IN" sz="2800" dirty="0">
                        <a:effectLst/>
                      </a:endParaRPr>
                    </a:p>
                  </a:txBody>
                  <a:tcPr marL="67289" marR="67289" marT="89718" marB="89718"/>
                </a:tc>
                <a:tc>
                  <a:txBody>
                    <a:bodyPr/>
                    <a:lstStyle/>
                    <a:p>
                      <a:pPr algn="ctr" rtl="0" fontAlgn="t">
                        <a:spcBef>
                          <a:spcPts val="1200"/>
                        </a:spcBef>
                        <a:spcAft>
                          <a:spcPts val="1200"/>
                        </a:spcAft>
                      </a:pPr>
                      <a:r>
                        <a:rPr lang="en-IN" sz="1400" u="none" strike="noStrike">
                          <a:effectLst/>
                        </a:rPr>
                        <a:t>6</a:t>
                      </a:r>
                      <a:endParaRPr lang="en-IN" sz="2800">
                        <a:effectLst/>
                      </a:endParaRPr>
                    </a:p>
                  </a:txBody>
                  <a:tcPr marL="67289" marR="67289" marT="89718" marB="89718"/>
                </a:tc>
                <a:extLst>
                  <a:ext uri="{0D108BD9-81ED-4DB2-BD59-A6C34878D82A}">
                    <a16:rowId xmlns:a16="http://schemas.microsoft.com/office/drawing/2014/main" val="3859925798"/>
                  </a:ext>
                </a:extLst>
              </a:tr>
              <a:tr h="340130">
                <a:tc>
                  <a:txBody>
                    <a:bodyPr/>
                    <a:lstStyle/>
                    <a:p>
                      <a:pPr rtl="0" fontAlgn="t">
                        <a:spcBef>
                          <a:spcPts val="1200"/>
                        </a:spcBef>
                        <a:spcAft>
                          <a:spcPts val="1200"/>
                        </a:spcAft>
                      </a:pPr>
                      <a:r>
                        <a:rPr lang="en-IN" sz="1400" u="none" strike="noStrike">
                          <a:effectLst/>
                        </a:rPr>
                        <a:t>2</a:t>
                      </a:r>
                      <a:endParaRPr lang="en-IN" sz="2800">
                        <a:effectLst/>
                      </a:endParaRPr>
                    </a:p>
                  </a:txBody>
                  <a:tcPr marL="67289" marR="67289" marT="89718" marB="89718"/>
                </a:tc>
                <a:tc>
                  <a:txBody>
                    <a:bodyPr/>
                    <a:lstStyle/>
                    <a:p>
                      <a:pPr rtl="0" fontAlgn="t">
                        <a:spcBef>
                          <a:spcPts val="1200"/>
                        </a:spcBef>
                        <a:spcAft>
                          <a:spcPts val="1200"/>
                        </a:spcAft>
                      </a:pPr>
                      <a:r>
                        <a:rPr lang="en-IN" sz="1400" u="none" strike="noStrike" dirty="0">
                          <a:effectLst/>
                        </a:rPr>
                        <a:t>Systems Logging and Reports</a:t>
                      </a:r>
                      <a:endParaRPr lang="en-IN" sz="2800" dirty="0">
                        <a:effectLst/>
                      </a:endParaRPr>
                    </a:p>
                  </a:txBody>
                  <a:tcPr marL="67289" marR="67289" marT="89718" marB="89718"/>
                </a:tc>
                <a:tc>
                  <a:txBody>
                    <a:bodyPr/>
                    <a:lstStyle/>
                    <a:p>
                      <a:pPr algn="ctr" rtl="0" fontAlgn="t">
                        <a:spcBef>
                          <a:spcPts val="1200"/>
                        </a:spcBef>
                        <a:spcAft>
                          <a:spcPts val="1200"/>
                        </a:spcAft>
                      </a:pPr>
                      <a:r>
                        <a:rPr lang="en-IN" sz="1400" u="none" strike="noStrike" dirty="0">
                          <a:effectLst/>
                        </a:rPr>
                        <a:t>6</a:t>
                      </a:r>
                      <a:endParaRPr lang="en-IN" sz="2800" dirty="0">
                        <a:effectLst/>
                      </a:endParaRPr>
                    </a:p>
                  </a:txBody>
                  <a:tcPr marL="67289" marR="67289" marT="89718" marB="89718"/>
                </a:tc>
                <a:extLst>
                  <a:ext uri="{0D108BD9-81ED-4DB2-BD59-A6C34878D82A}">
                    <a16:rowId xmlns:a16="http://schemas.microsoft.com/office/drawing/2014/main" val="3254635925"/>
                  </a:ext>
                </a:extLst>
              </a:tr>
              <a:tr h="340130">
                <a:tc>
                  <a:txBody>
                    <a:bodyPr/>
                    <a:lstStyle/>
                    <a:p>
                      <a:pPr rtl="0" fontAlgn="t">
                        <a:spcBef>
                          <a:spcPts val="1200"/>
                        </a:spcBef>
                        <a:spcAft>
                          <a:spcPts val="1200"/>
                        </a:spcAft>
                      </a:pPr>
                      <a:r>
                        <a:rPr lang="en-IN" sz="1400" u="none" strike="noStrike" dirty="0">
                          <a:effectLst/>
                        </a:rPr>
                        <a:t>3</a:t>
                      </a:r>
                      <a:endParaRPr lang="en-IN" sz="2800" dirty="0">
                        <a:effectLst/>
                      </a:endParaRPr>
                    </a:p>
                  </a:txBody>
                  <a:tcPr marL="67289" marR="67289" marT="89718" marB="89718"/>
                </a:tc>
                <a:tc>
                  <a:txBody>
                    <a:bodyPr/>
                    <a:lstStyle/>
                    <a:p>
                      <a:pPr rtl="0" fontAlgn="t">
                        <a:spcBef>
                          <a:spcPts val="1200"/>
                        </a:spcBef>
                        <a:spcAft>
                          <a:spcPts val="1200"/>
                        </a:spcAft>
                      </a:pPr>
                      <a:r>
                        <a:rPr lang="en-IN" sz="1400" u="none" strike="noStrike">
                          <a:effectLst/>
                        </a:rPr>
                        <a:t>User Data Management</a:t>
                      </a:r>
                      <a:endParaRPr lang="en-IN" sz="2800">
                        <a:effectLst/>
                      </a:endParaRPr>
                    </a:p>
                  </a:txBody>
                  <a:tcPr marL="67289" marR="67289" marT="89718" marB="89718"/>
                </a:tc>
                <a:tc>
                  <a:txBody>
                    <a:bodyPr/>
                    <a:lstStyle/>
                    <a:p>
                      <a:pPr algn="ctr" rtl="0" fontAlgn="t">
                        <a:spcBef>
                          <a:spcPts val="1200"/>
                        </a:spcBef>
                        <a:spcAft>
                          <a:spcPts val="1200"/>
                        </a:spcAft>
                      </a:pPr>
                      <a:r>
                        <a:rPr lang="en-IN" sz="1400" u="none" strike="noStrike">
                          <a:effectLst/>
                        </a:rPr>
                        <a:t>3</a:t>
                      </a:r>
                      <a:endParaRPr lang="en-IN" sz="2800">
                        <a:effectLst/>
                      </a:endParaRPr>
                    </a:p>
                  </a:txBody>
                  <a:tcPr marL="67289" marR="67289" marT="89718" marB="89718"/>
                </a:tc>
                <a:extLst>
                  <a:ext uri="{0D108BD9-81ED-4DB2-BD59-A6C34878D82A}">
                    <a16:rowId xmlns:a16="http://schemas.microsoft.com/office/drawing/2014/main" val="3272681555"/>
                  </a:ext>
                </a:extLst>
              </a:tr>
              <a:tr h="340130">
                <a:tc>
                  <a:txBody>
                    <a:bodyPr/>
                    <a:lstStyle/>
                    <a:p>
                      <a:pPr rtl="0" fontAlgn="t">
                        <a:spcBef>
                          <a:spcPts val="1200"/>
                        </a:spcBef>
                        <a:spcAft>
                          <a:spcPts val="1200"/>
                        </a:spcAft>
                      </a:pPr>
                      <a:r>
                        <a:rPr lang="en-IN" sz="1400" u="none" strike="noStrike">
                          <a:effectLst/>
                        </a:rPr>
                        <a:t>4</a:t>
                      </a:r>
                      <a:endParaRPr lang="en-IN" sz="2800">
                        <a:effectLst/>
                      </a:endParaRPr>
                    </a:p>
                  </a:txBody>
                  <a:tcPr marL="67289" marR="67289" marT="89718" marB="89718"/>
                </a:tc>
                <a:tc>
                  <a:txBody>
                    <a:bodyPr/>
                    <a:lstStyle/>
                    <a:p>
                      <a:pPr rtl="0" fontAlgn="t">
                        <a:spcBef>
                          <a:spcPts val="1200"/>
                        </a:spcBef>
                        <a:spcAft>
                          <a:spcPts val="1200"/>
                        </a:spcAft>
                      </a:pPr>
                      <a:r>
                        <a:rPr lang="en-US" sz="1400" u="none" strike="noStrike">
                          <a:effectLst/>
                        </a:rPr>
                        <a:t>Data Encryption Systems (except middleware)</a:t>
                      </a:r>
                      <a:endParaRPr lang="en-US" sz="2800">
                        <a:effectLst/>
                      </a:endParaRPr>
                    </a:p>
                  </a:txBody>
                  <a:tcPr marL="67289" marR="67289" marT="89718" marB="89718"/>
                </a:tc>
                <a:tc>
                  <a:txBody>
                    <a:bodyPr/>
                    <a:lstStyle/>
                    <a:p>
                      <a:pPr algn="ctr" rtl="0" fontAlgn="t">
                        <a:spcBef>
                          <a:spcPts val="1200"/>
                        </a:spcBef>
                        <a:spcAft>
                          <a:spcPts val="1200"/>
                        </a:spcAft>
                      </a:pPr>
                      <a:r>
                        <a:rPr lang="en-IN" sz="1400" u="none" strike="noStrike" dirty="0">
                          <a:effectLst/>
                        </a:rPr>
                        <a:t>8</a:t>
                      </a:r>
                      <a:endParaRPr lang="en-IN" sz="2800" dirty="0">
                        <a:effectLst/>
                      </a:endParaRPr>
                    </a:p>
                  </a:txBody>
                  <a:tcPr marL="67289" marR="67289" marT="89718" marB="89718"/>
                </a:tc>
                <a:extLst>
                  <a:ext uri="{0D108BD9-81ED-4DB2-BD59-A6C34878D82A}">
                    <a16:rowId xmlns:a16="http://schemas.microsoft.com/office/drawing/2014/main" val="242457743"/>
                  </a:ext>
                </a:extLst>
              </a:tr>
              <a:tr h="340130">
                <a:tc>
                  <a:txBody>
                    <a:bodyPr/>
                    <a:lstStyle/>
                    <a:p>
                      <a:pPr rtl="0" fontAlgn="t">
                        <a:spcBef>
                          <a:spcPts val="1200"/>
                        </a:spcBef>
                        <a:spcAft>
                          <a:spcPts val="1200"/>
                        </a:spcAft>
                      </a:pPr>
                      <a:r>
                        <a:rPr lang="en-IN" sz="1400" u="none" strike="noStrike">
                          <a:effectLst/>
                        </a:rPr>
                        <a:t>5</a:t>
                      </a:r>
                      <a:endParaRPr lang="en-IN" sz="2800">
                        <a:effectLst/>
                      </a:endParaRPr>
                    </a:p>
                  </a:txBody>
                  <a:tcPr marL="67289" marR="67289" marT="89718" marB="89718"/>
                </a:tc>
                <a:tc>
                  <a:txBody>
                    <a:bodyPr/>
                    <a:lstStyle/>
                    <a:p>
                      <a:pPr rtl="0" fontAlgn="t">
                        <a:spcBef>
                          <a:spcPts val="1200"/>
                        </a:spcBef>
                        <a:spcAft>
                          <a:spcPts val="1200"/>
                        </a:spcAft>
                      </a:pPr>
                      <a:r>
                        <a:rPr lang="en-US" sz="1400" u="none" strike="noStrike" dirty="0">
                          <a:effectLst/>
                        </a:rPr>
                        <a:t>User Query System (Feedback and Helpline)</a:t>
                      </a:r>
                      <a:endParaRPr lang="en-US" sz="2800" dirty="0">
                        <a:effectLst/>
                      </a:endParaRPr>
                    </a:p>
                  </a:txBody>
                  <a:tcPr marL="67289" marR="67289" marT="89718" marB="89718"/>
                </a:tc>
                <a:tc>
                  <a:txBody>
                    <a:bodyPr/>
                    <a:lstStyle/>
                    <a:p>
                      <a:pPr algn="ctr" rtl="0" fontAlgn="t">
                        <a:spcBef>
                          <a:spcPts val="1200"/>
                        </a:spcBef>
                        <a:spcAft>
                          <a:spcPts val="1200"/>
                        </a:spcAft>
                      </a:pPr>
                      <a:r>
                        <a:rPr lang="en-IN" sz="1400" u="none" strike="noStrike">
                          <a:effectLst/>
                        </a:rPr>
                        <a:t>3</a:t>
                      </a:r>
                      <a:endParaRPr lang="en-IN" sz="2800">
                        <a:effectLst/>
                      </a:endParaRPr>
                    </a:p>
                  </a:txBody>
                  <a:tcPr marL="67289" marR="67289" marT="89718" marB="89718"/>
                </a:tc>
                <a:extLst>
                  <a:ext uri="{0D108BD9-81ED-4DB2-BD59-A6C34878D82A}">
                    <a16:rowId xmlns:a16="http://schemas.microsoft.com/office/drawing/2014/main" val="3837422759"/>
                  </a:ext>
                </a:extLst>
              </a:tr>
              <a:tr h="340130">
                <a:tc>
                  <a:txBody>
                    <a:bodyPr/>
                    <a:lstStyle/>
                    <a:p>
                      <a:pPr rtl="0" fontAlgn="t">
                        <a:spcBef>
                          <a:spcPts val="1200"/>
                        </a:spcBef>
                        <a:spcAft>
                          <a:spcPts val="1200"/>
                        </a:spcAft>
                      </a:pPr>
                      <a:r>
                        <a:rPr lang="en-IN" sz="1400" u="none" strike="noStrike">
                          <a:effectLst/>
                        </a:rPr>
                        <a:t>6</a:t>
                      </a:r>
                      <a:endParaRPr lang="en-IN" sz="2800">
                        <a:effectLst/>
                      </a:endParaRPr>
                    </a:p>
                  </a:txBody>
                  <a:tcPr marL="67289" marR="67289" marT="89718" marB="89718"/>
                </a:tc>
                <a:tc>
                  <a:txBody>
                    <a:bodyPr/>
                    <a:lstStyle/>
                    <a:p>
                      <a:pPr rtl="0" fontAlgn="t">
                        <a:spcBef>
                          <a:spcPts val="1200"/>
                        </a:spcBef>
                        <a:spcAft>
                          <a:spcPts val="1200"/>
                        </a:spcAft>
                      </a:pPr>
                      <a:r>
                        <a:rPr lang="en-US" sz="1400" u="none" strike="noStrike" dirty="0">
                          <a:effectLst/>
                        </a:rPr>
                        <a:t>Front-End Development (Web page + WebApp)</a:t>
                      </a:r>
                      <a:endParaRPr lang="en-US" sz="2800" dirty="0">
                        <a:effectLst/>
                      </a:endParaRPr>
                    </a:p>
                  </a:txBody>
                  <a:tcPr marL="67289" marR="67289" marT="89718" marB="89718"/>
                </a:tc>
                <a:tc>
                  <a:txBody>
                    <a:bodyPr/>
                    <a:lstStyle/>
                    <a:p>
                      <a:pPr algn="ctr" rtl="0" fontAlgn="t">
                        <a:spcBef>
                          <a:spcPts val="1200"/>
                        </a:spcBef>
                        <a:spcAft>
                          <a:spcPts val="1200"/>
                        </a:spcAft>
                      </a:pPr>
                      <a:r>
                        <a:rPr lang="en-IN" sz="1400" u="none" strike="noStrike">
                          <a:effectLst/>
                        </a:rPr>
                        <a:t>6</a:t>
                      </a:r>
                      <a:endParaRPr lang="en-IN" sz="2800">
                        <a:effectLst/>
                      </a:endParaRPr>
                    </a:p>
                  </a:txBody>
                  <a:tcPr marL="67289" marR="67289" marT="89718" marB="89718"/>
                </a:tc>
                <a:extLst>
                  <a:ext uri="{0D108BD9-81ED-4DB2-BD59-A6C34878D82A}">
                    <a16:rowId xmlns:a16="http://schemas.microsoft.com/office/drawing/2014/main" val="2154358196"/>
                  </a:ext>
                </a:extLst>
              </a:tr>
              <a:tr h="340130">
                <a:tc>
                  <a:txBody>
                    <a:bodyPr/>
                    <a:lstStyle/>
                    <a:p>
                      <a:pPr rtl="0" fontAlgn="t">
                        <a:spcBef>
                          <a:spcPts val="1200"/>
                        </a:spcBef>
                        <a:spcAft>
                          <a:spcPts val="1200"/>
                        </a:spcAft>
                      </a:pPr>
                      <a:r>
                        <a:rPr lang="en-IN" sz="1400" u="none" strike="noStrike">
                          <a:effectLst/>
                        </a:rPr>
                        <a:t>7</a:t>
                      </a:r>
                      <a:endParaRPr lang="en-IN" sz="2800">
                        <a:effectLst/>
                      </a:endParaRPr>
                    </a:p>
                  </a:txBody>
                  <a:tcPr marL="67289" marR="67289" marT="89718" marB="89718"/>
                </a:tc>
                <a:tc>
                  <a:txBody>
                    <a:bodyPr/>
                    <a:lstStyle/>
                    <a:p>
                      <a:pPr rtl="0" fontAlgn="t">
                        <a:spcBef>
                          <a:spcPts val="1200"/>
                        </a:spcBef>
                        <a:spcAft>
                          <a:spcPts val="1200"/>
                        </a:spcAft>
                      </a:pPr>
                      <a:r>
                        <a:rPr lang="en-IN" sz="1400" u="none" strike="noStrike" dirty="0">
                          <a:effectLst/>
                        </a:rPr>
                        <a:t>Application Development</a:t>
                      </a:r>
                      <a:endParaRPr lang="en-IN" sz="2800" dirty="0">
                        <a:effectLst/>
                      </a:endParaRPr>
                    </a:p>
                  </a:txBody>
                  <a:tcPr marL="67289" marR="67289" marT="89718" marB="89718"/>
                </a:tc>
                <a:tc>
                  <a:txBody>
                    <a:bodyPr/>
                    <a:lstStyle/>
                    <a:p>
                      <a:pPr algn="ctr" rtl="0" fontAlgn="t">
                        <a:spcBef>
                          <a:spcPts val="1200"/>
                        </a:spcBef>
                        <a:spcAft>
                          <a:spcPts val="1200"/>
                        </a:spcAft>
                      </a:pPr>
                      <a:r>
                        <a:rPr lang="en-IN" sz="1400" u="none" strike="noStrike">
                          <a:effectLst/>
                        </a:rPr>
                        <a:t>5</a:t>
                      </a:r>
                      <a:endParaRPr lang="en-IN" sz="2800">
                        <a:effectLst/>
                      </a:endParaRPr>
                    </a:p>
                  </a:txBody>
                  <a:tcPr marL="67289" marR="67289" marT="89718" marB="89718"/>
                </a:tc>
                <a:extLst>
                  <a:ext uri="{0D108BD9-81ED-4DB2-BD59-A6C34878D82A}">
                    <a16:rowId xmlns:a16="http://schemas.microsoft.com/office/drawing/2014/main" val="3127086183"/>
                  </a:ext>
                </a:extLst>
              </a:tr>
              <a:tr h="340130">
                <a:tc>
                  <a:txBody>
                    <a:bodyPr/>
                    <a:lstStyle/>
                    <a:p>
                      <a:pPr rtl="0" fontAlgn="t">
                        <a:spcBef>
                          <a:spcPts val="1200"/>
                        </a:spcBef>
                        <a:spcAft>
                          <a:spcPts val="1200"/>
                        </a:spcAft>
                      </a:pPr>
                      <a:r>
                        <a:rPr lang="en-IN" sz="1400" u="none" strike="noStrike">
                          <a:effectLst/>
                        </a:rPr>
                        <a:t>8</a:t>
                      </a:r>
                      <a:endParaRPr lang="en-IN" sz="2800">
                        <a:effectLst/>
                      </a:endParaRPr>
                    </a:p>
                  </a:txBody>
                  <a:tcPr marL="67289" marR="67289" marT="89718" marB="89718"/>
                </a:tc>
                <a:tc>
                  <a:txBody>
                    <a:bodyPr/>
                    <a:lstStyle/>
                    <a:p>
                      <a:pPr rtl="0" fontAlgn="t">
                        <a:spcBef>
                          <a:spcPts val="1200"/>
                        </a:spcBef>
                        <a:spcAft>
                          <a:spcPts val="1200"/>
                        </a:spcAft>
                      </a:pPr>
                      <a:r>
                        <a:rPr lang="en-IN" sz="1400" u="none" strike="noStrike" dirty="0">
                          <a:effectLst/>
                        </a:rPr>
                        <a:t>Middleware Systems</a:t>
                      </a:r>
                      <a:endParaRPr lang="en-IN" sz="2800" dirty="0">
                        <a:effectLst/>
                      </a:endParaRPr>
                    </a:p>
                  </a:txBody>
                  <a:tcPr marL="67289" marR="67289" marT="89718" marB="89718"/>
                </a:tc>
                <a:tc>
                  <a:txBody>
                    <a:bodyPr/>
                    <a:lstStyle/>
                    <a:p>
                      <a:pPr algn="ctr" rtl="0" fontAlgn="t">
                        <a:spcBef>
                          <a:spcPts val="1200"/>
                        </a:spcBef>
                        <a:spcAft>
                          <a:spcPts val="1200"/>
                        </a:spcAft>
                      </a:pPr>
                      <a:r>
                        <a:rPr lang="en-IN" sz="1400" u="none" strike="noStrike">
                          <a:effectLst/>
                        </a:rPr>
                        <a:t>7</a:t>
                      </a:r>
                      <a:endParaRPr lang="en-IN" sz="2800">
                        <a:effectLst/>
                      </a:endParaRPr>
                    </a:p>
                  </a:txBody>
                  <a:tcPr marL="67289" marR="67289" marT="89718" marB="89718"/>
                </a:tc>
                <a:extLst>
                  <a:ext uri="{0D108BD9-81ED-4DB2-BD59-A6C34878D82A}">
                    <a16:rowId xmlns:a16="http://schemas.microsoft.com/office/drawing/2014/main" val="452327259"/>
                  </a:ext>
                </a:extLst>
              </a:tr>
              <a:tr h="894389">
                <a:tc>
                  <a:txBody>
                    <a:bodyPr/>
                    <a:lstStyle/>
                    <a:p>
                      <a:pPr fontAlgn="t"/>
                      <a:br>
                        <a:rPr lang="en-IN" sz="2800">
                          <a:effectLst/>
                        </a:rPr>
                      </a:br>
                      <a:endParaRPr lang="en-IN" sz="2800">
                        <a:effectLst/>
                      </a:endParaRPr>
                    </a:p>
                  </a:txBody>
                  <a:tcPr marL="67289" marR="67289" marT="89718" marB="89718"/>
                </a:tc>
                <a:tc>
                  <a:txBody>
                    <a:bodyPr/>
                    <a:lstStyle/>
                    <a:p>
                      <a:pPr rtl="0" fontAlgn="t">
                        <a:spcBef>
                          <a:spcPts val="1200"/>
                        </a:spcBef>
                        <a:spcAft>
                          <a:spcPts val="1200"/>
                        </a:spcAft>
                      </a:pPr>
                      <a:r>
                        <a:rPr lang="en-IN" sz="1400" u="none" strike="noStrike" dirty="0">
                          <a:effectLst/>
                        </a:rPr>
                        <a:t>TOTAL</a:t>
                      </a:r>
                      <a:endParaRPr lang="en-IN" sz="2800" dirty="0">
                        <a:effectLst/>
                      </a:endParaRPr>
                    </a:p>
                  </a:txBody>
                  <a:tcPr marL="67289" marR="67289" marT="89718" marB="89718"/>
                </a:tc>
                <a:tc>
                  <a:txBody>
                    <a:bodyPr/>
                    <a:lstStyle/>
                    <a:p>
                      <a:pPr algn="ctr" rtl="0" fontAlgn="t">
                        <a:spcBef>
                          <a:spcPts val="1200"/>
                        </a:spcBef>
                        <a:spcAft>
                          <a:spcPts val="1200"/>
                        </a:spcAft>
                      </a:pPr>
                      <a:r>
                        <a:rPr lang="en-IN" sz="1400" u="none" strike="noStrike" dirty="0">
                          <a:effectLst/>
                        </a:rPr>
                        <a:t>44</a:t>
                      </a:r>
                      <a:endParaRPr lang="en-IN" sz="2800" dirty="0">
                        <a:effectLst/>
                      </a:endParaRPr>
                    </a:p>
                  </a:txBody>
                  <a:tcPr marL="67289" marR="67289" marT="89718" marB="89718"/>
                </a:tc>
                <a:extLst>
                  <a:ext uri="{0D108BD9-81ED-4DB2-BD59-A6C34878D82A}">
                    <a16:rowId xmlns:a16="http://schemas.microsoft.com/office/drawing/2014/main" val="1112705985"/>
                  </a:ext>
                </a:extLst>
              </a:tr>
            </a:tbl>
          </a:graphicData>
        </a:graphic>
      </p:graphicFrame>
      <p:sp>
        <p:nvSpPr>
          <p:cNvPr id="7" name="Rectangle 1">
            <a:extLst>
              <a:ext uri="{FF2B5EF4-FFF2-40B4-BE49-F238E27FC236}">
                <a16:creationId xmlns:a16="http://schemas.microsoft.com/office/drawing/2014/main" id="{9BA7C99B-2BEE-4D9C-A01F-E02A34AC0C2C}"/>
              </a:ext>
            </a:extLst>
          </p:cNvPr>
          <p:cNvSpPr>
            <a:spLocks noChangeArrowheads="1"/>
          </p:cNvSpPr>
          <p:nvPr/>
        </p:nvSpPr>
        <p:spPr bwMode="auto">
          <a:xfrm>
            <a:off x="4632325" y="17938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9" name="Picture 8" descr="A picture containing skiing, snow, woman, standing&#10;&#10;Description automatically generated">
            <a:extLst>
              <a:ext uri="{FF2B5EF4-FFF2-40B4-BE49-F238E27FC236}">
                <a16:creationId xmlns:a16="http://schemas.microsoft.com/office/drawing/2014/main" id="{0B2F28BB-7BDC-446F-BC0B-72519F6BCF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4422" y="246369"/>
            <a:ext cx="5684233" cy="5684233"/>
          </a:xfrm>
          <a:prstGeom prst="rect">
            <a:avLst/>
          </a:prstGeom>
        </p:spPr>
      </p:pic>
    </p:spTree>
    <p:extLst>
      <p:ext uri="{BB962C8B-B14F-4D97-AF65-F5344CB8AC3E}">
        <p14:creationId xmlns:p14="http://schemas.microsoft.com/office/powerpoint/2010/main" val="1749586811"/>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pic>
        <p:nvPicPr>
          <p:cNvPr id="7" name="Picture 6" descr="A close up of a logo&#10;&#10;Description automatically generated">
            <a:extLst>
              <a:ext uri="{FF2B5EF4-FFF2-40B4-BE49-F238E27FC236}">
                <a16:creationId xmlns:a16="http://schemas.microsoft.com/office/drawing/2014/main" id="{A6066D5A-95BD-422A-BA2E-9DCFA6DCDBED}"/>
              </a:ext>
            </a:extLst>
          </p:cNvPr>
          <p:cNvPicPr>
            <a:picLocks noChangeAspect="1"/>
          </p:cNvPicPr>
          <p:nvPr/>
        </p:nvPicPr>
        <p:blipFill rotWithShape="1">
          <a:blip r:embed="rId2">
            <a:extLst>
              <a:ext uri="{28A0092B-C50C-407E-A947-70E740481C1C}">
                <a14:useLocalDpi xmlns:a14="http://schemas.microsoft.com/office/drawing/2010/main" val="0"/>
              </a:ext>
            </a:extLst>
          </a:blip>
          <a:srcRect l="4350" t="6864" r="8099" b="7872"/>
          <a:stretch/>
        </p:blipFill>
        <p:spPr>
          <a:xfrm>
            <a:off x="3224901" y="140350"/>
            <a:ext cx="8750968" cy="5670902"/>
          </a:xfrm>
          <a:prstGeom prst="rect">
            <a:avLst/>
          </a:prstGeom>
        </p:spPr>
      </p:pic>
      <p:sp>
        <p:nvSpPr>
          <p:cNvPr id="2" name="Title 1">
            <a:extLst>
              <a:ext uri="{FF2B5EF4-FFF2-40B4-BE49-F238E27FC236}">
                <a16:creationId xmlns:a16="http://schemas.microsoft.com/office/drawing/2014/main" id="{5E037ADE-D73B-4C28-88E4-EF622D37F810}"/>
              </a:ext>
            </a:extLst>
          </p:cNvPr>
          <p:cNvSpPr>
            <a:spLocks noGrp="1"/>
          </p:cNvSpPr>
          <p:nvPr>
            <p:ph type="title"/>
          </p:nvPr>
        </p:nvSpPr>
        <p:spPr>
          <a:xfrm>
            <a:off x="838200" y="2313019"/>
            <a:ext cx="10515600" cy="1325563"/>
          </a:xfrm>
        </p:spPr>
        <p:txBody>
          <a:bodyPr/>
          <a:lstStyle/>
          <a:p>
            <a:r>
              <a:rPr lang="en-US" dirty="0">
                <a:solidFill>
                  <a:srgbClr val="D83E48"/>
                </a:solidFill>
                <a:latin typeface="Abadi Extra Light" panose="020B0204020104020204" pitchFamily="34" charset="0"/>
              </a:rPr>
              <a:t>SPRINTS</a:t>
            </a:r>
            <a:endParaRPr lang="en-IN" dirty="0">
              <a:solidFill>
                <a:srgbClr val="D83E48"/>
              </a:solidFill>
              <a:latin typeface="Abadi Extra Light" panose="020B0204020104020204" pitchFamily="34" charset="0"/>
            </a:endParaRPr>
          </a:p>
        </p:txBody>
      </p:sp>
    </p:spTree>
    <p:extLst>
      <p:ext uri="{BB962C8B-B14F-4D97-AF65-F5344CB8AC3E}">
        <p14:creationId xmlns:p14="http://schemas.microsoft.com/office/powerpoint/2010/main" val="3031628882"/>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27F94-06D6-4BC7-A02E-B7D067ACB622}"/>
              </a:ext>
            </a:extLst>
          </p:cNvPr>
          <p:cNvSpPr>
            <a:spLocks noGrp="1"/>
          </p:cNvSpPr>
          <p:nvPr>
            <p:ph type="title"/>
          </p:nvPr>
        </p:nvSpPr>
        <p:spPr/>
        <p:txBody>
          <a:bodyPr>
            <a:normAutofit/>
          </a:bodyPr>
          <a:lstStyle/>
          <a:p>
            <a:pPr lvl="0" algn="r" eaLnBrk="0" fontAlgn="base" hangingPunct="0">
              <a:lnSpc>
                <a:spcPct val="100000"/>
              </a:lnSpc>
              <a:spcAft>
                <a:spcPct val="0"/>
              </a:spcAft>
            </a:pPr>
            <a:r>
              <a:rPr lang="en-US" dirty="0">
                <a:solidFill>
                  <a:srgbClr val="D83E48"/>
                </a:solidFill>
                <a:latin typeface="+mj-lt"/>
              </a:rPr>
              <a:t>Sprint</a:t>
            </a:r>
            <a:r>
              <a:rPr lang="en-US" dirty="0">
                <a:latin typeface="+mj-lt"/>
              </a:rPr>
              <a:t> </a:t>
            </a:r>
            <a:r>
              <a:rPr lang="en-US" dirty="0">
                <a:solidFill>
                  <a:srgbClr val="D83E48"/>
                </a:solidFill>
                <a:latin typeface="+mj-lt"/>
              </a:rPr>
              <a:t>1</a:t>
            </a:r>
            <a:r>
              <a:rPr lang="en-US" dirty="0">
                <a:latin typeface="+mj-lt"/>
              </a:rPr>
              <a:t>                                                  </a:t>
            </a:r>
            <a:r>
              <a:rPr lang="en-US" altLang="en-US" sz="1200" dirty="0">
                <a:solidFill>
                  <a:srgbClr val="000000"/>
                </a:solidFill>
                <a:latin typeface="Arial" panose="020B0604020202020204" pitchFamily="34" charset="0"/>
                <a:cs typeface="Arial" panose="020B0604020202020204" pitchFamily="34" charset="0"/>
              </a:rPr>
              <a:t>Estimated User Story Points: </a:t>
            </a:r>
            <a:r>
              <a:rPr lang="en-US" altLang="en-US" sz="1200" b="0" dirty="0">
                <a:solidFill>
                  <a:srgbClr val="000000"/>
                </a:solidFill>
                <a:latin typeface="Arial" panose="020B0604020202020204" pitchFamily="34" charset="0"/>
                <a:cs typeface="Arial" panose="020B0604020202020204" pitchFamily="34" charset="0"/>
              </a:rPr>
              <a:t>5</a:t>
            </a:r>
            <a:br>
              <a:rPr lang="en-US" altLang="en-US" sz="1200" b="0" dirty="0">
                <a:solidFill>
                  <a:schemeClr val="tx1"/>
                </a:solidFill>
              </a:rPr>
            </a:br>
            <a:r>
              <a:rPr lang="en-US" altLang="en-US" sz="1200" dirty="0">
                <a:solidFill>
                  <a:srgbClr val="000000"/>
                </a:solidFill>
                <a:latin typeface="Arial" panose="020B0604020202020204" pitchFamily="34" charset="0"/>
                <a:cs typeface="Arial" panose="020B0604020202020204" pitchFamily="34" charset="0"/>
              </a:rPr>
              <a:t>Actual Completed User Story Points:</a:t>
            </a:r>
            <a:r>
              <a:rPr lang="en-US" altLang="en-US" sz="1200" b="0" dirty="0">
                <a:solidFill>
                  <a:srgbClr val="000000"/>
                </a:solidFill>
                <a:latin typeface="Arial" panose="020B0604020202020204" pitchFamily="34" charset="0"/>
                <a:cs typeface="Arial" panose="020B0604020202020204" pitchFamily="34" charset="0"/>
              </a:rPr>
              <a:t> 7</a:t>
            </a:r>
            <a:br>
              <a:rPr lang="en-US" altLang="en-US" sz="1200" b="0" dirty="0">
                <a:solidFill>
                  <a:schemeClr val="tx1"/>
                </a:solidFill>
              </a:rPr>
            </a:br>
            <a:endParaRPr lang="en-IN" sz="1200" dirty="0"/>
          </a:p>
        </p:txBody>
      </p:sp>
      <p:sp>
        <p:nvSpPr>
          <p:cNvPr id="9" name="Rectangle 1">
            <a:extLst>
              <a:ext uri="{FF2B5EF4-FFF2-40B4-BE49-F238E27FC236}">
                <a16:creationId xmlns:a16="http://schemas.microsoft.com/office/drawing/2014/main" id="{49340CC7-9301-47AC-856C-8DD892E164C9}"/>
              </a:ext>
            </a:extLst>
          </p:cNvPr>
          <p:cNvSpPr>
            <a:spLocks noChangeArrowheads="1"/>
          </p:cNvSpPr>
          <p:nvPr/>
        </p:nvSpPr>
        <p:spPr bwMode="auto">
          <a:xfrm>
            <a:off x="5559425" y="708323"/>
            <a:ext cx="18473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10" name="Table 9">
            <a:extLst>
              <a:ext uri="{FF2B5EF4-FFF2-40B4-BE49-F238E27FC236}">
                <a16:creationId xmlns:a16="http://schemas.microsoft.com/office/drawing/2014/main" id="{411BC3DD-85FA-493D-8997-FC6317A09373}"/>
              </a:ext>
            </a:extLst>
          </p:cNvPr>
          <p:cNvGraphicFramePr>
            <a:graphicFrameLocks noGrp="1"/>
          </p:cNvGraphicFramePr>
          <p:nvPr>
            <p:extLst>
              <p:ext uri="{D42A27DB-BD31-4B8C-83A1-F6EECF244321}">
                <p14:modId xmlns:p14="http://schemas.microsoft.com/office/powerpoint/2010/main" val="2857739340"/>
              </p:ext>
            </p:extLst>
          </p:nvPr>
        </p:nvGraphicFramePr>
        <p:xfrm>
          <a:off x="489140" y="1681163"/>
          <a:ext cx="11332012" cy="4071157"/>
        </p:xfrm>
        <a:graphic>
          <a:graphicData uri="http://schemas.openxmlformats.org/drawingml/2006/table">
            <a:tbl>
              <a:tblPr>
                <a:tableStyleId>{46F890A9-2807-4EBB-B81D-B2AA78EC7F39}</a:tableStyleId>
              </a:tblPr>
              <a:tblGrid>
                <a:gridCol w="409029">
                  <a:extLst>
                    <a:ext uri="{9D8B030D-6E8A-4147-A177-3AD203B41FA5}">
                      <a16:colId xmlns:a16="http://schemas.microsoft.com/office/drawing/2014/main" val="689592734"/>
                    </a:ext>
                  </a:extLst>
                </a:gridCol>
                <a:gridCol w="664616">
                  <a:extLst>
                    <a:ext uri="{9D8B030D-6E8A-4147-A177-3AD203B41FA5}">
                      <a16:colId xmlns:a16="http://schemas.microsoft.com/office/drawing/2014/main" val="2740476337"/>
                    </a:ext>
                  </a:extLst>
                </a:gridCol>
                <a:gridCol w="5236616">
                  <a:extLst>
                    <a:ext uri="{9D8B030D-6E8A-4147-A177-3AD203B41FA5}">
                      <a16:colId xmlns:a16="http://schemas.microsoft.com/office/drawing/2014/main" val="768456861"/>
                    </a:ext>
                  </a:extLst>
                </a:gridCol>
                <a:gridCol w="728009">
                  <a:extLst>
                    <a:ext uri="{9D8B030D-6E8A-4147-A177-3AD203B41FA5}">
                      <a16:colId xmlns:a16="http://schemas.microsoft.com/office/drawing/2014/main" val="900315327"/>
                    </a:ext>
                  </a:extLst>
                </a:gridCol>
                <a:gridCol w="1158328">
                  <a:extLst>
                    <a:ext uri="{9D8B030D-6E8A-4147-A177-3AD203B41FA5}">
                      <a16:colId xmlns:a16="http://schemas.microsoft.com/office/drawing/2014/main" val="659563183"/>
                    </a:ext>
                  </a:extLst>
                </a:gridCol>
                <a:gridCol w="1660839">
                  <a:extLst>
                    <a:ext uri="{9D8B030D-6E8A-4147-A177-3AD203B41FA5}">
                      <a16:colId xmlns:a16="http://schemas.microsoft.com/office/drawing/2014/main" val="2725801136"/>
                    </a:ext>
                  </a:extLst>
                </a:gridCol>
                <a:gridCol w="1474575">
                  <a:extLst>
                    <a:ext uri="{9D8B030D-6E8A-4147-A177-3AD203B41FA5}">
                      <a16:colId xmlns:a16="http://schemas.microsoft.com/office/drawing/2014/main" val="2361253829"/>
                    </a:ext>
                  </a:extLst>
                </a:gridCol>
              </a:tblGrid>
              <a:tr h="421244">
                <a:tc>
                  <a:txBody>
                    <a:bodyPr/>
                    <a:lstStyle/>
                    <a:p>
                      <a:pPr algn="ctr" rtl="0" fontAlgn="t">
                        <a:spcBef>
                          <a:spcPts val="1200"/>
                        </a:spcBef>
                        <a:spcAft>
                          <a:spcPts val="1200"/>
                        </a:spcAft>
                      </a:pPr>
                      <a:r>
                        <a:rPr lang="en-IN" sz="1400" b="1" u="none" strike="noStrike" dirty="0">
                          <a:effectLst/>
                        </a:rPr>
                        <a:t>ID</a:t>
                      </a:r>
                      <a:endParaRPr lang="en-IN" sz="1400" b="1" dirty="0">
                        <a:effectLst/>
                      </a:endParaRPr>
                    </a:p>
                  </a:txBody>
                  <a:tcPr marL="37033" marR="37033" marT="37033" marB="37033"/>
                </a:tc>
                <a:tc>
                  <a:txBody>
                    <a:bodyPr/>
                    <a:lstStyle/>
                    <a:p>
                      <a:pPr algn="ctr" rtl="0" fontAlgn="t">
                        <a:spcBef>
                          <a:spcPts val="1200"/>
                        </a:spcBef>
                        <a:spcAft>
                          <a:spcPts val="1200"/>
                        </a:spcAft>
                      </a:pPr>
                      <a:r>
                        <a:rPr lang="en-IN" sz="1400" b="1" u="none" strike="noStrike" dirty="0">
                          <a:effectLst/>
                        </a:rPr>
                        <a:t>Added</a:t>
                      </a:r>
                      <a:endParaRPr lang="en-IN" sz="1400" b="1" dirty="0">
                        <a:effectLst/>
                      </a:endParaRPr>
                    </a:p>
                  </a:txBody>
                  <a:tcPr marL="37033" marR="37033" marT="37033" marB="37033"/>
                </a:tc>
                <a:tc>
                  <a:txBody>
                    <a:bodyPr/>
                    <a:lstStyle/>
                    <a:p>
                      <a:pPr algn="ctr" rtl="0" fontAlgn="t">
                        <a:spcBef>
                          <a:spcPts val="1200"/>
                        </a:spcBef>
                        <a:spcAft>
                          <a:spcPts val="1200"/>
                        </a:spcAft>
                      </a:pPr>
                      <a:r>
                        <a:rPr lang="en-IN" sz="1400" b="1" u="none" strike="noStrike" dirty="0">
                          <a:effectLst/>
                        </a:rPr>
                        <a:t>Description</a:t>
                      </a:r>
                      <a:endParaRPr lang="en-IN" sz="1400" b="1" dirty="0">
                        <a:effectLst/>
                      </a:endParaRPr>
                    </a:p>
                  </a:txBody>
                  <a:tcPr marL="37033" marR="37033" marT="37033" marB="37033"/>
                </a:tc>
                <a:tc>
                  <a:txBody>
                    <a:bodyPr/>
                    <a:lstStyle/>
                    <a:p>
                      <a:pPr algn="ctr" rtl="0" fontAlgn="t">
                        <a:spcBef>
                          <a:spcPts val="1200"/>
                        </a:spcBef>
                        <a:spcAft>
                          <a:spcPts val="1200"/>
                        </a:spcAft>
                      </a:pPr>
                      <a:r>
                        <a:rPr lang="en-IN" sz="1400" b="1" u="none" strike="noStrike" dirty="0">
                          <a:effectLst/>
                        </a:rPr>
                        <a:t>Status</a:t>
                      </a:r>
                      <a:endParaRPr lang="en-IN" sz="1400" b="1" dirty="0">
                        <a:effectLst/>
                      </a:endParaRPr>
                    </a:p>
                  </a:txBody>
                  <a:tcPr marL="37033" marR="37033" marT="37033" marB="37033"/>
                </a:tc>
                <a:tc>
                  <a:txBody>
                    <a:bodyPr/>
                    <a:lstStyle/>
                    <a:p>
                      <a:pPr algn="ctr" rtl="0" fontAlgn="t">
                        <a:spcBef>
                          <a:spcPts val="1200"/>
                        </a:spcBef>
                        <a:spcAft>
                          <a:spcPts val="1200"/>
                        </a:spcAft>
                      </a:pPr>
                      <a:r>
                        <a:rPr lang="en-IN" sz="1400" b="1" u="none" strike="noStrike" dirty="0">
                          <a:effectLst/>
                        </a:rPr>
                        <a:t>Story Points</a:t>
                      </a:r>
                      <a:endParaRPr lang="en-IN" sz="1400" b="1" dirty="0">
                        <a:effectLst/>
                      </a:endParaRPr>
                    </a:p>
                  </a:txBody>
                  <a:tcPr marL="37033" marR="37033" marT="37033" marB="37033"/>
                </a:tc>
                <a:tc>
                  <a:txBody>
                    <a:bodyPr/>
                    <a:lstStyle/>
                    <a:p>
                      <a:pPr algn="ctr" rtl="0" fontAlgn="t">
                        <a:spcBef>
                          <a:spcPts val="1200"/>
                        </a:spcBef>
                        <a:spcAft>
                          <a:spcPts val="0"/>
                        </a:spcAft>
                      </a:pPr>
                      <a:r>
                        <a:rPr lang="en-IN" sz="1400" b="1" u="none" strike="noStrike" dirty="0">
                          <a:effectLst/>
                        </a:rPr>
                        <a:t>Actual Equivalent Story Points</a:t>
                      </a:r>
                      <a:endParaRPr lang="en-IN" sz="1400" b="1" dirty="0">
                        <a:effectLst/>
                      </a:endParaRPr>
                    </a:p>
                  </a:txBody>
                  <a:tcPr marL="37033" marR="37033" marT="37033" marB="37033"/>
                </a:tc>
                <a:tc>
                  <a:txBody>
                    <a:bodyPr/>
                    <a:lstStyle/>
                    <a:p>
                      <a:pPr algn="ctr" rtl="0" fontAlgn="t">
                        <a:spcBef>
                          <a:spcPts val="1200"/>
                        </a:spcBef>
                        <a:spcAft>
                          <a:spcPts val="0"/>
                        </a:spcAft>
                      </a:pPr>
                      <a:r>
                        <a:rPr lang="en-IN" sz="1400" b="1" u="none" strike="noStrike" dirty="0">
                          <a:effectLst/>
                        </a:rPr>
                        <a:t>% Completed</a:t>
                      </a:r>
                      <a:endParaRPr lang="en-IN" sz="1400" b="1" dirty="0">
                        <a:effectLst/>
                      </a:endParaRPr>
                    </a:p>
                  </a:txBody>
                  <a:tcPr marL="37033" marR="37033" marT="37033" marB="37033"/>
                </a:tc>
                <a:extLst>
                  <a:ext uri="{0D108BD9-81ED-4DB2-BD59-A6C34878D82A}">
                    <a16:rowId xmlns:a16="http://schemas.microsoft.com/office/drawing/2014/main" val="2291546479"/>
                  </a:ext>
                </a:extLst>
              </a:tr>
              <a:tr h="1022607">
                <a:tc>
                  <a:txBody>
                    <a:bodyPr/>
                    <a:lstStyle/>
                    <a:p>
                      <a:pPr algn="ctr" rtl="0" fontAlgn="t">
                        <a:spcBef>
                          <a:spcPts val="1200"/>
                        </a:spcBef>
                        <a:spcAft>
                          <a:spcPts val="1200"/>
                        </a:spcAft>
                      </a:pPr>
                      <a:r>
                        <a:rPr lang="en-IN" sz="1400" u="none" strike="noStrike">
                          <a:effectLst/>
                        </a:rPr>
                        <a:t>100</a:t>
                      </a:r>
                      <a:endParaRPr lang="en-IN" sz="1400">
                        <a:effectLst/>
                      </a:endParaRPr>
                    </a:p>
                  </a:txBody>
                  <a:tcPr marL="37033" marR="37033" marT="37033" marB="37033"/>
                </a:tc>
                <a:tc>
                  <a:txBody>
                    <a:bodyPr/>
                    <a:lstStyle/>
                    <a:p>
                      <a:pPr algn="ctr" rtl="0" fontAlgn="t">
                        <a:spcBef>
                          <a:spcPts val="1200"/>
                        </a:spcBef>
                        <a:spcAft>
                          <a:spcPts val="1200"/>
                        </a:spcAft>
                      </a:pPr>
                      <a:r>
                        <a:rPr lang="en-IN" sz="1400" u="none" strike="noStrike" dirty="0">
                          <a:effectLst/>
                        </a:rPr>
                        <a:t>Onset</a:t>
                      </a:r>
                      <a:endParaRPr lang="en-IN" sz="1400" dirty="0">
                        <a:effectLst/>
                      </a:endParaRPr>
                    </a:p>
                  </a:txBody>
                  <a:tcPr marL="37033" marR="37033" marT="37033" marB="37033"/>
                </a:tc>
                <a:tc>
                  <a:txBody>
                    <a:bodyPr/>
                    <a:lstStyle/>
                    <a:p>
                      <a:pPr algn="l" rtl="0" fontAlgn="t">
                        <a:spcBef>
                          <a:spcPts val="1200"/>
                        </a:spcBef>
                        <a:spcAft>
                          <a:spcPts val="0"/>
                        </a:spcAft>
                      </a:pPr>
                      <a:r>
                        <a:rPr lang="en-US" sz="1050" u="none" strike="noStrike" dirty="0">
                          <a:effectLst/>
                        </a:rPr>
                        <a:t>As a End User,</a:t>
                      </a:r>
                      <a:endParaRPr lang="en-US" sz="1050" dirty="0">
                        <a:effectLst/>
                      </a:endParaRPr>
                    </a:p>
                    <a:p>
                      <a:pPr algn="l" rtl="0" fontAlgn="t">
                        <a:spcBef>
                          <a:spcPts val="1200"/>
                        </a:spcBef>
                        <a:spcAft>
                          <a:spcPts val="0"/>
                        </a:spcAft>
                      </a:pPr>
                      <a:r>
                        <a:rPr lang="en-US" sz="1050" u="none" strike="noStrike" dirty="0">
                          <a:effectLst/>
                        </a:rPr>
                        <a:t>I want to be able to register online,</a:t>
                      </a:r>
                      <a:endParaRPr lang="en-US" sz="1050" dirty="0">
                        <a:effectLst/>
                      </a:endParaRPr>
                    </a:p>
                    <a:p>
                      <a:pPr algn="l" rtl="0" fontAlgn="t">
                        <a:spcBef>
                          <a:spcPts val="1200"/>
                        </a:spcBef>
                        <a:spcAft>
                          <a:spcPts val="0"/>
                        </a:spcAft>
                      </a:pPr>
                      <a:r>
                        <a:rPr lang="en-US" sz="1050" u="none" strike="noStrike" dirty="0">
                          <a:effectLst/>
                        </a:rPr>
                        <a:t>So that I can register quickly and access the service</a:t>
                      </a:r>
                      <a:endParaRPr lang="en-US" sz="1050" dirty="0">
                        <a:effectLst/>
                      </a:endParaRPr>
                    </a:p>
                    <a:p>
                      <a:pPr algn="l" fontAlgn="t"/>
                      <a:br>
                        <a:rPr lang="en-US" sz="1050" dirty="0">
                          <a:effectLst/>
                        </a:rPr>
                      </a:br>
                      <a:endParaRPr lang="en-US" sz="1050" dirty="0">
                        <a:effectLst/>
                      </a:endParaRPr>
                    </a:p>
                  </a:txBody>
                  <a:tcPr marL="37033" marR="37033" marT="37033" marB="37033"/>
                </a:tc>
                <a:tc>
                  <a:txBody>
                    <a:bodyPr/>
                    <a:lstStyle/>
                    <a:p>
                      <a:pPr algn="ctr" rtl="0" fontAlgn="t">
                        <a:spcBef>
                          <a:spcPts val="1200"/>
                        </a:spcBef>
                        <a:spcAft>
                          <a:spcPts val="1200"/>
                        </a:spcAft>
                      </a:pPr>
                      <a:r>
                        <a:rPr lang="en-IN" sz="1400" u="none" strike="noStrike" dirty="0">
                          <a:effectLst/>
                        </a:rPr>
                        <a:t>C</a:t>
                      </a:r>
                      <a:endParaRPr lang="en-IN" sz="1400" dirty="0">
                        <a:effectLst/>
                      </a:endParaRPr>
                    </a:p>
                  </a:txBody>
                  <a:tcPr marL="37033" marR="37033" marT="37033" marB="37033"/>
                </a:tc>
                <a:tc>
                  <a:txBody>
                    <a:bodyPr/>
                    <a:lstStyle/>
                    <a:p>
                      <a:pPr algn="ctr" rtl="0" fontAlgn="t">
                        <a:spcBef>
                          <a:spcPts val="1200"/>
                        </a:spcBef>
                        <a:spcAft>
                          <a:spcPts val="1200"/>
                        </a:spcAft>
                      </a:pPr>
                      <a:r>
                        <a:rPr lang="en-IN" sz="1400" u="none" strike="noStrike" dirty="0">
                          <a:effectLst/>
                        </a:rPr>
                        <a:t>2</a:t>
                      </a:r>
                      <a:endParaRPr lang="en-IN" sz="1400" dirty="0">
                        <a:effectLst/>
                      </a:endParaRPr>
                    </a:p>
                  </a:txBody>
                  <a:tcPr marL="37033" marR="37033" marT="37033" marB="37033"/>
                </a:tc>
                <a:tc>
                  <a:txBody>
                    <a:bodyPr/>
                    <a:lstStyle/>
                    <a:p>
                      <a:pPr algn="ctr" rtl="0" fontAlgn="t">
                        <a:spcBef>
                          <a:spcPts val="1200"/>
                        </a:spcBef>
                        <a:spcAft>
                          <a:spcPts val="0"/>
                        </a:spcAft>
                      </a:pPr>
                      <a:r>
                        <a:rPr lang="en-IN" sz="1400" u="none" strike="noStrike" dirty="0">
                          <a:effectLst/>
                        </a:rPr>
                        <a:t>3</a:t>
                      </a:r>
                      <a:endParaRPr lang="en-IN" sz="1400" dirty="0">
                        <a:effectLst/>
                      </a:endParaRPr>
                    </a:p>
                  </a:txBody>
                  <a:tcPr marL="37033" marR="37033" marT="37033" marB="37033"/>
                </a:tc>
                <a:tc>
                  <a:txBody>
                    <a:bodyPr/>
                    <a:lstStyle/>
                    <a:p>
                      <a:pPr algn="ctr" rtl="0" fontAlgn="t">
                        <a:spcBef>
                          <a:spcPts val="1200"/>
                        </a:spcBef>
                        <a:spcAft>
                          <a:spcPts val="0"/>
                        </a:spcAft>
                      </a:pPr>
                      <a:r>
                        <a:rPr lang="en-IN" sz="1400" u="none" strike="noStrike" dirty="0">
                          <a:effectLst/>
                        </a:rPr>
                        <a:t>100%</a:t>
                      </a:r>
                      <a:endParaRPr lang="en-IN" sz="1400" dirty="0">
                        <a:effectLst/>
                      </a:endParaRPr>
                    </a:p>
                  </a:txBody>
                  <a:tcPr marL="37033" marR="37033" marT="37033" marB="37033"/>
                </a:tc>
                <a:extLst>
                  <a:ext uri="{0D108BD9-81ED-4DB2-BD59-A6C34878D82A}">
                    <a16:rowId xmlns:a16="http://schemas.microsoft.com/office/drawing/2014/main" val="4142384072"/>
                  </a:ext>
                </a:extLst>
              </a:tr>
              <a:tr h="1098445">
                <a:tc>
                  <a:txBody>
                    <a:bodyPr/>
                    <a:lstStyle/>
                    <a:p>
                      <a:pPr algn="ctr" rtl="0" fontAlgn="t">
                        <a:spcBef>
                          <a:spcPts val="1200"/>
                        </a:spcBef>
                        <a:spcAft>
                          <a:spcPts val="1200"/>
                        </a:spcAft>
                      </a:pPr>
                      <a:r>
                        <a:rPr lang="en-IN" sz="1400" u="none" strike="noStrike">
                          <a:effectLst/>
                        </a:rPr>
                        <a:t>101</a:t>
                      </a:r>
                      <a:endParaRPr lang="en-IN" sz="1400">
                        <a:effectLst/>
                      </a:endParaRPr>
                    </a:p>
                  </a:txBody>
                  <a:tcPr marL="37033" marR="37033" marT="37033" marB="37033"/>
                </a:tc>
                <a:tc>
                  <a:txBody>
                    <a:bodyPr/>
                    <a:lstStyle/>
                    <a:p>
                      <a:pPr algn="ctr" rtl="0" fontAlgn="t">
                        <a:spcBef>
                          <a:spcPts val="1200"/>
                        </a:spcBef>
                        <a:spcAft>
                          <a:spcPts val="1200"/>
                        </a:spcAft>
                      </a:pPr>
                      <a:r>
                        <a:rPr lang="en-IN" sz="1400" u="none" strike="noStrike">
                          <a:effectLst/>
                        </a:rPr>
                        <a:t>Onset</a:t>
                      </a:r>
                      <a:endParaRPr lang="en-IN" sz="1400">
                        <a:effectLst/>
                      </a:endParaRPr>
                    </a:p>
                  </a:txBody>
                  <a:tcPr marL="37033" marR="37033" marT="37033" marB="37033"/>
                </a:tc>
                <a:tc>
                  <a:txBody>
                    <a:bodyPr/>
                    <a:lstStyle/>
                    <a:p>
                      <a:pPr algn="l" rtl="0" fontAlgn="t">
                        <a:spcBef>
                          <a:spcPts val="0"/>
                        </a:spcBef>
                        <a:spcAft>
                          <a:spcPts val="1200"/>
                        </a:spcAft>
                      </a:pPr>
                      <a:r>
                        <a:rPr lang="en-US" sz="1050" u="none" strike="noStrike" dirty="0">
                          <a:effectLst/>
                        </a:rPr>
                        <a:t>As a End User,</a:t>
                      </a:r>
                      <a:endParaRPr lang="en-US" sz="1050" dirty="0">
                        <a:effectLst/>
                      </a:endParaRPr>
                    </a:p>
                    <a:p>
                      <a:pPr algn="l" rtl="0" fontAlgn="t">
                        <a:spcBef>
                          <a:spcPts val="0"/>
                        </a:spcBef>
                        <a:spcAft>
                          <a:spcPts val="1200"/>
                        </a:spcAft>
                      </a:pPr>
                      <a:r>
                        <a:rPr lang="en-US" sz="1050" u="none" strike="noStrike" dirty="0">
                          <a:effectLst/>
                        </a:rPr>
                        <a:t>I want to be able to log-in online,</a:t>
                      </a:r>
                      <a:endParaRPr lang="en-US" sz="1050" dirty="0">
                        <a:effectLst/>
                      </a:endParaRPr>
                    </a:p>
                    <a:p>
                      <a:pPr algn="l" rtl="0" fontAlgn="t">
                        <a:spcBef>
                          <a:spcPts val="0"/>
                        </a:spcBef>
                        <a:spcAft>
                          <a:spcPts val="1200"/>
                        </a:spcAft>
                      </a:pPr>
                      <a:r>
                        <a:rPr lang="en-US" sz="1050" u="none" strike="noStrike" dirty="0">
                          <a:effectLst/>
                        </a:rPr>
                        <a:t>So that I can quickly access the service if </a:t>
                      </a:r>
                      <a:r>
                        <a:rPr lang="en-US" sz="1050" u="none" strike="noStrike" dirty="0" err="1">
                          <a:effectLst/>
                        </a:rPr>
                        <a:t>i</a:t>
                      </a:r>
                      <a:r>
                        <a:rPr lang="en-US" sz="1050" u="none" strike="noStrike" dirty="0">
                          <a:effectLst/>
                        </a:rPr>
                        <a:t> am already registered</a:t>
                      </a:r>
                      <a:endParaRPr lang="en-US" sz="1050" dirty="0">
                        <a:effectLst/>
                      </a:endParaRPr>
                    </a:p>
                  </a:txBody>
                  <a:tcPr marL="37033" marR="37033" marT="37033" marB="37033"/>
                </a:tc>
                <a:tc>
                  <a:txBody>
                    <a:bodyPr/>
                    <a:lstStyle/>
                    <a:p>
                      <a:pPr algn="ctr" rtl="0" fontAlgn="t">
                        <a:spcBef>
                          <a:spcPts val="1200"/>
                        </a:spcBef>
                        <a:spcAft>
                          <a:spcPts val="1200"/>
                        </a:spcAft>
                      </a:pPr>
                      <a:r>
                        <a:rPr lang="en-IN" sz="1400" u="none" strike="noStrike">
                          <a:effectLst/>
                        </a:rPr>
                        <a:t>C</a:t>
                      </a:r>
                      <a:endParaRPr lang="en-IN" sz="1400">
                        <a:effectLst/>
                      </a:endParaRPr>
                    </a:p>
                  </a:txBody>
                  <a:tcPr marL="37033" marR="37033" marT="37033" marB="37033"/>
                </a:tc>
                <a:tc>
                  <a:txBody>
                    <a:bodyPr/>
                    <a:lstStyle/>
                    <a:p>
                      <a:pPr algn="ctr" rtl="0" fontAlgn="t">
                        <a:spcBef>
                          <a:spcPts val="1200"/>
                        </a:spcBef>
                        <a:spcAft>
                          <a:spcPts val="1200"/>
                        </a:spcAft>
                      </a:pPr>
                      <a:r>
                        <a:rPr lang="en-IN" sz="1400" u="none" strike="noStrike" dirty="0">
                          <a:effectLst/>
                        </a:rPr>
                        <a:t>2</a:t>
                      </a:r>
                      <a:endParaRPr lang="en-IN" sz="1400" dirty="0">
                        <a:effectLst/>
                      </a:endParaRPr>
                    </a:p>
                  </a:txBody>
                  <a:tcPr marL="37033" marR="37033" marT="37033" marB="37033"/>
                </a:tc>
                <a:tc>
                  <a:txBody>
                    <a:bodyPr/>
                    <a:lstStyle/>
                    <a:p>
                      <a:pPr algn="ctr" rtl="0" fontAlgn="t">
                        <a:spcBef>
                          <a:spcPts val="1200"/>
                        </a:spcBef>
                        <a:spcAft>
                          <a:spcPts val="0"/>
                        </a:spcAft>
                      </a:pPr>
                      <a:r>
                        <a:rPr lang="en-IN" sz="1400" u="none" strike="noStrike">
                          <a:effectLst/>
                        </a:rPr>
                        <a:t>3</a:t>
                      </a:r>
                      <a:endParaRPr lang="en-IN" sz="1400">
                        <a:effectLst/>
                      </a:endParaRPr>
                    </a:p>
                  </a:txBody>
                  <a:tcPr marL="37033" marR="37033" marT="37033" marB="37033"/>
                </a:tc>
                <a:tc>
                  <a:txBody>
                    <a:bodyPr/>
                    <a:lstStyle/>
                    <a:p>
                      <a:pPr algn="ctr" rtl="0" fontAlgn="t">
                        <a:spcBef>
                          <a:spcPts val="1200"/>
                        </a:spcBef>
                        <a:spcAft>
                          <a:spcPts val="0"/>
                        </a:spcAft>
                      </a:pPr>
                      <a:r>
                        <a:rPr lang="en-IN" sz="1400" u="none" strike="noStrike">
                          <a:effectLst/>
                        </a:rPr>
                        <a:t>100%</a:t>
                      </a:r>
                      <a:endParaRPr lang="en-IN" sz="1400">
                        <a:effectLst/>
                      </a:endParaRPr>
                    </a:p>
                  </a:txBody>
                  <a:tcPr marL="37033" marR="37033" marT="37033" marB="37033"/>
                </a:tc>
                <a:extLst>
                  <a:ext uri="{0D108BD9-81ED-4DB2-BD59-A6C34878D82A}">
                    <a16:rowId xmlns:a16="http://schemas.microsoft.com/office/drawing/2014/main" val="4217740933"/>
                  </a:ext>
                </a:extLst>
              </a:tr>
              <a:tr h="1292960">
                <a:tc>
                  <a:txBody>
                    <a:bodyPr/>
                    <a:lstStyle/>
                    <a:p>
                      <a:pPr algn="ctr" rtl="0" fontAlgn="t">
                        <a:spcBef>
                          <a:spcPts val="1200"/>
                        </a:spcBef>
                        <a:spcAft>
                          <a:spcPts val="1200"/>
                        </a:spcAft>
                      </a:pPr>
                      <a:r>
                        <a:rPr lang="en-IN" sz="1400" u="none" strike="noStrike">
                          <a:effectLst/>
                        </a:rPr>
                        <a:t>102</a:t>
                      </a:r>
                      <a:endParaRPr lang="en-IN" sz="1400">
                        <a:effectLst/>
                      </a:endParaRPr>
                    </a:p>
                  </a:txBody>
                  <a:tcPr marL="37033" marR="37033" marT="37033" marB="37033"/>
                </a:tc>
                <a:tc>
                  <a:txBody>
                    <a:bodyPr/>
                    <a:lstStyle/>
                    <a:p>
                      <a:pPr algn="ctr" rtl="0" fontAlgn="t">
                        <a:spcBef>
                          <a:spcPts val="1200"/>
                        </a:spcBef>
                        <a:spcAft>
                          <a:spcPts val="1200"/>
                        </a:spcAft>
                      </a:pPr>
                      <a:r>
                        <a:rPr lang="en-IN" sz="1400" u="none" strike="noStrike">
                          <a:effectLst/>
                        </a:rPr>
                        <a:t>Onset</a:t>
                      </a:r>
                      <a:endParaRPr lang="en-IN" sz="1400">
                        <a:effectLst/>
                      </a:endParaRPr>
                    </a:p>
                  </a:txBody>
                  <a:tcPr marL="37033" marR="37033" marT="37033" marB="37033"/>
                </a:tc>
                <a:tc>
                  <a:txBody>
                    <a:bodyPr/>
                    <a:lstStyle/>
                    <a:p>
                      <a:pPr algn="l" rtl="0" fontAlgn="t">
                        <a:spcBef>
                          <a:spcPts val="0"/>
                        </a:spcBef>
                        <a:spcAft>
                          <a:spcPts val="1200"/>
                        </a:spcAft>
                      </a:pPr>
                      <a:r>
                        <a:rPr lang="en-US" sz="1050" u="none" strike="noStrike" dirty="0">
                          <a:effectLst/>
                        </a:rPr>
                        <a:t>As a System Admin,</a:t>
                      </a:r>
                      <a:endParaRPr lang="en-US" sz="1050" dirty="0">
                        <a:effectLst/>
                      </a:endParaRPr>
                    </a:p>
                    <a:p>
                      <a:pPr algn="l" rtl="0" fontAlgn="t">
                        <a:spcBef>
                          <a:spcPts val="0"/>
                        </a:spcBef>
                        <a:spcAft>
                          <a:spcPts val="1200"/>
                        </a:spcAft>
                      </a:pPr>
                      <a:r>
                        <a:rPr lang="en-US" sz="1050" u="none" strike="noStrike" dirty="0">
                          <a:effectLst/>
                        </a:rPr>
                        <a:t>I want to be able to log-in as a admin</a:t>
                      </a:r>
                      <a:endParaRPr lang="en-US" sz="1050" dirty="0">
                        <a:effectLst/>
                      </a:endParaRPr>
                    </a:p>
                    <a:p>
                      <a:pPr algn="l" rtl="0" fontAlgn="t">
                        <a:spcBef>
                          <a:spcPts val="0"/>
                        </a:spcBef>
                        <a:spcAft>
                          <a:spcPts val="1200"/>
                        </a:spcAft>
                      </a:pPr>
                      <a:r>
                        <a:rPr lang="en-US" sz="1050" u="none" strike="noStrike" dirty="0">
                          <a:effectLst/>
                        </a:rPr>
                        <a:t>So that I can keep track of existing users and new users.</a:t>
                      </a:r>
                      <a:endParaRPr lang="en-US" sz="1050" dirty="0">
                        <a:effectLst/>
                      </a:endParaRPr>
                    </a:p>
                  </a:txBody>
                  <a:tcPr marL="37033" marR="37033" marT="37033" marB="37033"/>
                </a:tc>
                <a:tc>
                  <a:txBody>
                    <a:bodyPr/>
                    <a:lstStyle/>
                    <a:p>
                      <a:pPr algn="ctr" rtl="0" fontAlgn="t">
                        <a:spcBef>
                          <a:spcPts val="1200"/>
                        </a:spcBef>
                        <a:spcAft>
                          <a:spcPts val="1200"/>
                        </a:spcAft>
                      </a:pPr>
                      <a:r>
                        <a:rPr lang="en-IN" sz="1400" u="none" strike="noStrike">
                          <a:effectLst/>
                        </a:rPr>
                        <a:t>C</a:t>
                      </a:r>
                      <a:endParaRPr lang="en-IN" sz="1400">
                        <a:effectLst/>
                      </a:endParaRPr>
                    </a:p>
                  </a:txBody>
                  <a:tcPr marL="37033" marR="37033" marT="37033" marB="37033"/>
                </a:tc>
                <a:tc>
                  <a:txBody>
                    <a:bodyPr/>
                    <a:lstStyle/>
                    <a:p>
                      <a:pPr algn="ctr" rtl="0" fontAlgn="t">
                        <a:spcBef>
                          <a:spcPts val="1200"/>
                        </a:spcBef>
                        <a:spcAft>
                          <a:spcPts val="1200"/>
                        </a:spcAft>
                      </a:pPr>
                      <a:r>
                        <a:rPr lang="en-IN" sz="1400" u="none" strike="noStrike">
                          <a:effectLst/>
                        </a:rPr>
                        <a:t>1</a:t>
                      </a:r>
                      <a:endParaRPr lang="en-IN" sz="1400">
                        <a:effectLst/>
                      </a:endParaRPr>
                    </a:p>
                  </a:txBody>
                  <a:tcPr marL="37033" marR="37033" marT="37033" marB="37033"/>
                </a:tc>
                <a:tc>
                  <a:txBody>
                    <a:bodyPr/>
                    <a:lstStyle/>
                    <a:p>
                      <a:pPr algn="ctr" rtl="0" fontAlgn="t">
                        <a:spcBef>
                          <a:spcPts val="1200"/>
                        </a:spcBef>
                        <a:spcAft>
                          <a:spcPts val="0"/>
                        </a:spcAft>
                      </a:pPr>
                      <a:r>
                        <a:rPr lang="en-IN" sz="1400" u="none" strike="noStrike">
                          <a:effectLst/>
                        </a:rPr>
                        <a:t>1</a:t>
                      </a:r>
                      <a:endParaRPr lang="en-IN" sz="1400">
                        <a:effectLst/>
                      </a:endParaRPr>
                    </a:p>
                  </a:txBody>
                  <a:tcPr marL="37033" marR="37033" marT="37033" marB="37033"/>
                </a:tc>
                <a:tc>
                  <a:txBody>
                    <a:bodyPr/>
                    <a:lstStyle/>
                    <a:p>
                      <a:pPr algn="ctr" rtl="0" fontAlgn="t">
                        <a:spcBef>
                          <a:spcPts val="1200"/>
                        </a:spcBef>
                        <a:spcAft>
                          <a:spcPts val="0"/>
                        </a:spcAft>
                      </a:pPr>
                      <a:r>
                        <a:rPr lang="en-IN" sz="1400" u="none" strike="noStrike" dirty="0">
                          <a:effectLst/>
                        </a:rPr>
                        <a:t>100%</a:t>
                      </a:r>
                      <a:endParaRPr lang="en-IN" sz="1400" dirty="0">
                        <a:effectLst/>
                      </a:endParaRPr>
                    </a:p>
                  </a:txBody>
                  <a:tcPr marL="37033" marR="37033" marT="37033" marB="37033"/>
                </a:tc>
                <a:extLst>
                  <a:ext uri="{0D108BD9-81ED-4DB2-BD59-A6C34878D82A}">
                    <a16:rowId xmlns:a16="http://schemas.microsoft.com/office/drawing/2014/main" val="891565991"/>
                  </a:ext>
                </a:extLst>
              </a:tr>
            </a:tbl>
          </a:graphicData>
        </a:graphic>
      </p:graphicFrame>
      <p:sp>
        <p:nvSpPr>
          <p:cNvPr id="11" name="Rectangle 2">
            <a:extLst>
              <a:ext uri="{FF2B5EF4-FFF2-40B4-BE49-F238E27FC236}">
                <a16:creationId xmlns:a16="http://schemas.microsoft.com/office/drawing/2014/main" id="{6E66BA38-80D0-4C39-B5AB-72B4EF3885FB}"/>
              </a:ext>
            </a:extLst>
          </p:cNvPr>
          <p:cNvSpPr>
            <a:spLocks noChangeArrowheads="1"/>
          </p:cNvSpPr>
          <p:nvPr/>
        </p:nvSpPr>
        <p:spPr bwMode="auto">
          <a:xfrm>
            <a:off x="4537017" y="14525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16151238"/>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5466454F-A4A1-442F-911A-0D969DE210F7}"/>
              </a:ext>
            </a:extLst>
          </p:cNvPr>
          <p:cNvGraphicFramePr>
            <a:graphicFrameLocks noGrp="1"/>
          </p:cNvGraphicFramePr>
          <p:nvPr>
            <p:ph idx="1"/>
            <p:extLst>
              <p:ext uri="{D42A27DB-BD31-4B8C-83A1-F6EECF244321}">
                <p14:modId xmlns:p14="http://schemas.microsoft.com/office/powerpoint/2010/main" val="3470134334"/>
              </p:ext>
            </p:extLst>
          </p:nvPr>
        </p:nvGraphicFramePr>
        <p:xfrm>
          <a:off x="334176" y="228600"/>
          <a:ext cx="5761824" cy="5546990"/>
        </p:xfrm>
        <a:graphic>
          <a:graphicData uri="http://schemas.openxmlformats.org/drawingml/2006/table">
            <a:tbl>
              <a:tblPr>
                <a:tableStyleId>{46F890A9-2807-4EBB-B81D-B2AA78EC7F39}</a:tableStyleId>
              </a:tblPr>
              <a:tblGrid>
                <a:gridCol w="470918">
                  <a:extLst>
                    <a:ext uri="{9D8B030D-6E8A-4147-A177-3AD203B41FA5}">
                      <a16:colId xmlns:a16="http://schemas.microsoft.com/office/drawing/2014/main" val="2926196386"/>
                    </a:ext>
                  </a:extLst>
                </a:gridCol>
                <a:gridCol w="2114516">
                  <a:extLst>
                    <a:ext uri="{9D8B030D-6E8A-4147-A177-3AD203B41FA5}">
                      <a16:colId xmlns:a16="http://schemas.microsoft.com/office/drawing/2014/main" val="787067336"/>
                    </a:ext>
                  </a:extLst>
                </a:gridCol>
                <a:gridCol w="3176390">
                  <a:extLst>
                    <a:ext uri="{9D8B030D-6E8A-4147-A177-3AD203B41FA5}">
                      <a16:colId xmlns:a16="http://schemas.microsoft.com/office/drawing/2014/main" val="2116914757"/>
                    </a:ext>
                  </a:extLst>
                </a:gridCol>
              </a:tblGrid>
              <a:tr h="227854">
                <a:tc gridSpan="2">
                  <a:txBody>
                    <a:bodyPr/>
                    <a:lstStyle/>
                    <a:p>
                      <a:pPr algn="ctr" rtl="0" fontAlgn="t">
                        <a:spcBef>
                          <a:spcPts val="1200"/>
                        </a:spcBef>
                        <a:spcAft>
                          <a:spcPts val="0"/>
                        </a:spcAft>
                      </a:pPr>
                      <a:r>
                        <a:rPr lang="en-IN" sz="1100" b="1" u="none" strike="noStrike" dirty="0">
                          <a:effectLst/>
                        </a:rPr>
                        <a:t>Acceptance Criteria</a:t>
                      </a:r>
                      <a:endParaRPr lang="en-IN" sz="1100" b="1" dirty="0">
                        <a:effectLst/>
                      </a:endParaRPr>
                    </a:p>
                  </a:txBody>
                  <a:tcPr marL="35015" marR="35015" marT="35015" marB="35015"/>
                </a:tc>
                <a:tc hMerge="1">
                  <a:txBody>
                    <a:bodyPr/>
                    <a:lstStyle/>
                    <a:p>
                      <a:endParaRPr lang="en-IN"/>
                    </a:p>
                  </a:txBody>
                  <a:tcPr/>
                </a:tc>
                <a:tc>
                  <a:txBody>
                    <a:bodyPr/>
                    <a:lstStyle/>
                    <a:p>
                      <a:pPr algn="ctr" rtl="0" fontAlgn="t">
                        <a:spcBef>
                          <a:spcPts val="1200"/>
                        </a:spcBef>
                        <a:spcAft>
                          <a:spcPts val="0"/>
                        </a:spcAft>
                      </a:pPr>
                      <a:r>
                        <a:rPr lang="en-IN" sz="1100" b="1" u="none" strike="noStrike" dirty="0">
                          <a:effectLst/>
                        </a:rPr>
                        <a:t>Verification</a:t>
                      </a:r>
                      <a:endParaRPr lang="en-IN" sz="1100" b="1" dirty="0">
                        <a:effectLst/>
                      </a:endParaRPr>
                    </a:p>
                  </a:txBody>
                  <a:tcPr marL="35015" marR="35015" marT="35015" marB="35015"/>
                </a:tc>
                <a:extLst>
                  <a:ext uri="{0D108BD9-81ED-4DB2-BD59-A6C34878D82A}">
                    <a16:rowId xmlns:a16="http://schemas.microsoft.com/office/drawing/2014/main" val="2806919203"/>
                  </a:ext>
                </a:extLst>
              </a:tr>
              <a:tr h="1205366">
                <a:tc>
                  <a:txBody>
                    <a:bodyPr/>
                    <a:lstStyle/>
                    <a:p>
                      <a:pPr rtl="0" fontAlgn="t">
                        <a:spcBef>
                          <a:spcPts val="1200"/>
                        </a:spcBef>
                        <a:spcAft>
                          <a:spcPts val="0"/>
                        </a:spcAft>
                      </a:pPr>
                      <a:r>
                        <a:rPr lang="en-IN" sz="1100" u="none" strike="noStrike">
                          <a:effectLst/>
                        </a:rPr>
                        <a:t>110</a:t>
                      </a:r>
                      <a:endParaRPr lang="en-IN" sz="1100">
                        <a:effectLst/>
                      </a:endParaRPr>
                    </a:p>
                  </a:txBody>
                  <a:tcPr marL="35015" marR="35015" marT="35015" marB="35015"/>
                </a:tc>
                <a:tc>
                  <a:txBody>
                    <a:bodyPr/>
                    <a:lstStyle/>
                    <a:p>
                      <a:pPr rtl="0" fontAlgn="t">
                        <a:spcBef>
                          <a:spcPts val="1200"/>
                        </a:spcBef>
                        <a:spcAft>
                          <a:spcPts val="0"/>
                        </a:spcAft>
                      </a:pPr>
                      <a:r>
                        <a:rPr lang="en-US" sz="1100" u="none" strike="noStrike">
                          <a:effectLst/>
                        </a:rPr>
                        <a:t>A user cannot submit a form without completing all the mandatory fields</a:t>
                      </a:r>
                      <a:endParaRPr lang="en-US" sz="1100">
                        <a:effectLst/>
                      </a:endParaRPr>
                    </a:p>
                    <a:p>
                      <a:pPr fontAlgn="t"/>
                      <a:br>
                        <a:rPr lang="en-US" sz="1100">
                          <a:effectLst/>
                        </a:rPr>
                      </a:br>
                      <a:br>
                        <a:rPr lang="en-US" sz="1100">
                          <a:effectLst/>
                        </a:rPr>
                      </a:br>
                      <a:br>
                        <a:rPr lang="en-US" sz="1100">
                          <a:effectLst/>
                        </a:rPr>
                      </a:br>
                      <a:endParaRPr lang="en-US" sz="1100">
                        <a:effectLst/>
                      </a:endParaRPr>
                    </a:p>
                  </a:txBody>
                  <a:tcPr marL="35015" marR="35015" marT="35015" marB="35015"/>
                </a:tc>
                <a:tc>
                  <a:txBody>
                    <a:bodyPr/>
                    <a:lstStyle/>
                    <a:p>
                      <a:pPr rtl="0" fontAlgn="t">
                        <a:spcBef>
                          <a:spcPts val="1200"/>
                        </a:spcBef>
                        <a:spcAft>
                          <a:spcPts val="0"/>
                        </a:spcAft>
                      </a:pPr>
                      <a:r>
                        <a:rPr lang="en-US" sz="1100" u="none" strike="noStrike" dirty="0">
                          <a:effectLst/>
                        </a:rPr>
                        <a:t>Create a test case to verify non-empty fields.</a:t>
                      </a:r>
                      <a:endParaRPr lang="en-US" sz="1100" dirty="0">
                        <a:effectLst/>
                      </a:endParaRPr>
                    </a:p>
                  </a:txBody>
                  <a:tcPr marL="35015" marR="35015" marT="35015" marB="35015"/>
                </a:tc>
                <a:extLst>
                  <a:ext uri="{0D108BD9-81ED-4DB2-BD59-A6C34878D82A}">
                    <a16:rowId xmlns:a16="http://schemas.microsoft.com/office/drawing/2014/main" val="3374483176"/>
                  </a:ext>
                </a:extLst>
              </a:tr>
              <a:tr h="554701">
                <a:tc>
                  <a:txBody>
                    <a:bodyPr/>
                    <a:lstStyle/>
                    <a:p>
                      <a:pPr rtl="0" fontAlgn="t">
                        <a:spcBef>
                          <a:spcPts val="1200"/>
                        </a:spcBef>
                        <a:spcAft>
                          <a:spcPts val="0"/>
                        </a:spcAft>
                      </a:pPr>
                      <a:r>
                        <a:rPr lang="en-IN" sz="1100" u="none" strike="noStrike">
                          <a:effectLst/>
                        </a:rPr>
                        <a:t>111</a:t>
                      </a:r>
                      <a:endParaRPr lang="en-IN" sz="1100">
                        <a:effectLst/>
                      </a:endParaRPr>
                    </a:p>
                  </a:txBody>
                  <a:tcPr marL="35015" marR="35015" marT="35015" marB="35015"/>
                </a:tc>
                <a:tc>
                  <a:txBody>
                    <a:bodyPr/>
                    <a:lstStyle/>
                    <a:p>
                      <a:pPr rtl="0" fontAlgn="t">
                        <a:spcBef>
                          <a:spcPts val="1200"/>
                        </a:spcBef>
                        <a:spcAft>
                          <a:spcPts val="0"/>
                        </a:spcAft>
                      </a:pPr>
                      <a:r>
                        <a:rPr lang="en-US" sz="1100" u="none" strike="noStrike">
                          <a:effectLst/>
                        </a:rPr>
                        <a:t>Information from the form shall be stored in the registration database after form submission</a:t>
                      </a:r>
                      <a:endParaRPr lang="en-US" sz="1100">
                        <a:effectLst/>
                      </a:endParaRPr>
                    </a:p>
                    <a:p>
                      <a:pPr fontAlgn="t"/>
                      <a:br>
                        <a:rPr lang="en-US" sz="1100">
                          <a:effectLst/>
                        </a:rPr>
                      </a:br>
                      <a:br>
                        <a:rPr lang="en-US" sz="1100">
                          <a:effectLst/>
                        </a:rPr>
                      </a:br>
                      <a:br>
                        <a:rPr lang="en-US" sz="1100">
                          <a:effectLst/>
                        </a:rPr>
                      </a:br>
                      <a:endParaRPr lang="en-US" sz="1100">
                        <a:effectLst/>
                      </a:endParaRPr>
                    </a:p>
                  </a:txBody>
                  <a:tcPr marL="35015" marR="35015" marT="35015" marB="35015"/>
                </a:tc>
                <a:tc>
                  <a:txBody>
                    <a:bodyPr/>
                    <a:lstStyle/>
                    <a:p>
                      <a:pPr rtl="0" fontAlgn="t">
                        <a:spcBef>
                          <a:spcPts val="1200"/>
                        </a:spcBef>
                        <a:spcAft>
                          <a:spcPts val="0"/>
                        </a:spcAft>
                      </a:pPr>
                      <a:r>
                        <a:rPr lang="en-US" sz="1100" u="none" strike="noStrike" dirty="0">
                          <a:effectLst/>
                        </a:rPr>
                        <a:t>Create a test case to verify information is stored in the database.</a:t>
                      </a:r>
                      <a:endParaRPr lang="en-US" sz="1100" dirty="0">
                        <a:effectLst/>
                      </a:endParaRPr>
                    </a:p>
                  </a:txBody>
                  <a:tcPr marL="35015" marR="35015" marT="35015" marB="35015"/>
                </a:tc>
                <a:extLst>
                  <a:ext uri="{0D108BD9-81ED-4DB2-BD59-A6C34878D82A}">
                    <a16:rowId xmlns:a16="http://schemas.microsoft.com/office/drawing/2014/main" val="2136269346"/>
                  </a:ext>
                </a:extLst>
              </a:tr>
              <a:tr h="239925">
                <a:tc>
                  <a:txBody>
                    <a:bodyPr/>
                    <a:lstStyle/>
                    <a:p>
                      <a:pPr rtl="0" fontAlgn="t">
                        <a:spcBef>
                          <a:spcPts val="1200"/>
                        </a:spcBef>
                        <a:spcAft>
                          <a:spcPts val="0"/>
                        </a:spcAft>
                      </a:pPr>
                      <a:r>
                        <a:rPr lang="en-IN" sz="1100" u="none" strike="noStrike">
                          <a:effectLst/>
                        </a:rPr>
                        <a:t>112</a:t>
                      </a:r>
                      <a:endParaRPr lang="en-IN" sz="1100">
                        <a:effectLst/>
                      </a:endParaRPr>
                    </a:p>
                  </a:txBody>
                  <a:tcPr marL="35015" marR="35015" marT="35015" marB="35015"/>
                </a:tc>
                <a:tc>
                  <a:txBody>
                    <a:bodyPr/>
                    <a:lstStyle/>
                    <a:p>
                      <a:pPr rtl="0" fontAlgn="t">
                        <a:spcBef>
                          <a:spcPts val="1200"/>
                        </a:spcBef>
                        <a:spcAft>
                          <a:spcPts val="0"/>
                        </a:spcAft>
                      </a:pPr>
                      <a:r>
                        <a:rPr lang="en-US" sz="1100" u="none" strike="noStrike" dirty="0">
                          <a:effectLst/>
                        </a:rPr>
                        <a:t>Payment shall be accepted via credit card</a:t>
                      </a:r>
                      <a:endParaRPr lang="en-US" sz="1100" dirty="0">
                        <a:effectLst/>
                      </a:endParaRPr>
                    </a:p>
                    <a:p>
                      <a:pPr fontAlgn="t"/>
                      <a:br>
                        <a:rPr lang="en-US" sz="1100" dirty="0">
                          <a:effectLst/>
                        </a:rPr>
                      </a:br>
                      <a:br>
                        <a:rPr lang="en-US" sz="1100" dirty="0">
                          <a:effectLst/>
                        </a:rPr>
                      </a:br>
                      <a:br>
                        <a:rPr lang="en-US" sz="1100" dirty="0">
                          <a:effectLst/>
                        </a:rPr>
                      </a:br>
                      <a:br>
                        <a:rPr lang="en-US" sz="1100" dirty="0">
                          <a:effectLst/>
                        </a:rPr>
                      </a:br>
                      <a:endParaRPr lang="en-US" sz="1100" dirty="0">
                        <a:effectLst/>
                      </a:endParaRPr>
                    </a:p>
                  </a:txBody>
                  <a:tcPr marL="35015" marR="35015" marT="35015" marB="35015"/>
                </a:tc>
                <a:tc>
                  <a:txBody>
                    <a:bodyPr/>
                    <a:lstStyle/>
                    <a:p>
                      <a:pPr rtl="0" fontAlgn="t">
                        <a:spcBef>
                          <a:spcPts val="1200"/>
                        </a:spcBef>
                        <a:spcAft>
                          <a:spcPts val="0"/>
                        </a:spcAft>
                      </a:pPr>
                      <a:r>
                        <a:rPr lang="en-US" sz="1100" u="none" strike="noStrike">
                          <a:effectLst/>
                        </a:rPr>
                        <a:t>Create a test case to verify the credit card payment method from the bank.</a:t>
                      </a:r>
                      <a:endParaRPr lang="en-US" sz="1100">
                        <a:effectLst/>
                      </a:endParaRPr>
                    </a:p>
                  </a:txBody>
                  <a:tcPr marL="35015" marR="35015" marT="35015" marB="35015"/>
                </a:tc>
                <a:extLst>
                  <a:ext uri="{0D108BD9-81ED-4DB2-BD59-A6C34878D82A}">
                    <a16:rowId xmlns:a16="http://schemas.microsoft.com/office/drawing/2014/main" val="2547451294"/>
                  </a:ext>
                </a:extLst>
              </a:tr>
              <a:tr h="624582">
                <a:tc>
                  <a:txBody>
                    <a:bodyPr/>
                    <a:lstStyle/>
                    <a:p>
                      <a:pPr rtl="0" fontAlgn="t">
                        <a:spcBef>
                          <a:spcPts val="1200"/>
                        </a:spcBef>
                        <a:spcAft>
                          <a:spcPts val="0"/>
                        </a:spcAft>
                      </a:pPr>
                      <a:r>
                        <a:rPr lang="en-IN" sz="1100" u="none" strike="noStrike">
                          <a:effectLst/>
                        </a:rPr>
                        <a:t>113</a:t>
                      </a:r>
                      <a:endParaRPr lang="en-IN" sz="1100">
                        <a:effectLst/>
                      </a:endParaRPr>
                    </a:p>
                  </a:txBody>
                  <a:tcPr marL="35015" marR="35015" marT="35015" marB="35015"/>
                </a:tc>
                <a:tc>
                  <a:txBody>
                    <a:bodyPr/>
                    <a:lstStyle/>
                    <a:p>
                      <a:pPr rtl="0" fontAlgn="t">
                        <a:spcBef>
                          <a:spcPts val="0"/>
                        </a:spcBef>
                        <a:spcAft>
                          <a:spcPts val="0"/>
                        </a:spcAft>
                      </a:pPr>
                      <a:r>
                        <a:rPr lang="en-US" sz="1100" u="none" strike="noStrike" dirty="0">
                          <a:effectLst/>
                        </a:rPr>
                        <a:t>An acknowledgment email shall be sent to the user after submitting the form.</a:t>
                      </a:r>
                      <a:endParaRPr lang="en-US" sz="1100" dirty="0">
                        <a:effectLst/>
                      </a:endParaRPr>
                    </a:p>
                    <a:p>
                      <a:pPr fontAlgn="t"/>
                      <a:br>
                        <a:rPr lang="en-US" sz="1100" dirty="0">
                          <a:effectLst/>
                        </a:rPr>
                      </a:br>
                      <a:br>
                        <a:rPr lang="en-US" sz="1100" dirty="0">
                          <a:effectLst/>
                        </a:rPr>
                      </a:br>
                      <a:br>
                        <a:rPr lang="en-US" sz="1100" dirty="0">
                          <a:effectLst/>
                        </a:rPr>
                      </a:br>
                      <a:br>
                        <a:rPr lang="en-US" sz="1100" dirty="0">
                          <a:effectLst/>
                        </a:rPr>
                      </a:br>
                      <a:br>
                        <a:rPr lang="en-US" sz="1100" dirty="0">
                          <a:effectLst/>
                        </a:rPr>
                      </a:br>
                      <a:endParaRPr lang="en-US" sz="1100" dirty="0">
                        <a:effectLst/>
                      </a:endParaRPr>
                    </a:p>
                  </a:txBody>
                  <a:tcPr marL="35015" marR="35015" marT="35015" marB="35015"/>
                </a:tc>
                <a:tc>
                  <a:txBody>
                    <a:bodyPr/>
                    <a:lstStyle/>
                    <a:p>
                      <a:pPr rtl="0" fontAlgn="t">
                        <a:spcBef>
                          <a:spcPts val="1200"/>
                        </a:spcBef>
                        <a:spcAft>
                          <a:spcPts val="0"/>
                        </a:spcAft>
                      </a:pPr>
                      <a:r>
                        <a:rPr lang="en-US" sz="1100" u="none" strike="noStrike" dirty="0">
                          <a:effectLst/>
                        </a:rPr>
                        <a:t>Create test cases to verify sending of acknowledgement email after successful payment.</a:t>
                      </a:r>
                      <a:endParaRPr lang="en-US" sz="1100" dirty="0">
                        <a:effectLst/>
                      </a:endParaRPr>
                    </a:p>
                  </a:txBody>
                  <a:tcPr marL="35015" marR="35015" marT="35015" marB="35015"/>
                </a:tc>
                <a:extLst>
                  <a:ext uri="{0D108BD9-81ED-4DB2-BD59-A6C34878D82A}">
                    <a16:rowId xmlns:a16="http://schemas.microsoft.com/office/drawing/2014/main" val="2617110997"/>
                  </a:ext>
                </a:extLst>
              </a:tr>
            </a:tbl>
          </a:graphicData>
        </a:graphic>
      </p:graphicFrame>
      <p:sp>
        <p:nvSpPr>
          <p:cNvPr id="5" name="Rectangle 1">
            <a:extLst>
              <a:ext uri="{FF2B5EF4-FFF2-40B4-BE49-F238E27FC236}">
                <a16:creationId xmlns:a16="http://schemas.microsoft.com/office/drawing/2014/main" id="{46BDB615-ACFA-4E20-ACF3-2ED0DBFD2F54}"/>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1909622F-8289-462C-AA84-555050B913EE}"/>
              </a:ext>
            </a:extLst>
          </p:cNvPr>
          <p:cNvGraphicFramePr>
            <a:graphicFrameLocks noGrp="1"/>
          </p:cNvGraphicFramePr>
          <p:nvPr>
            <p:extLst>
              <p:ext uri="{D42A27DB-BD31-4B8C-83A1-F6EECF244321}">
                <p14:modId xmlns:p14="http://schemas.microsoft.com/office/powerpoint/2010/main" val="1459661475"/>
              </p:ext>
            </p:extLst>
          </p:nvPr>
        </p:nvGraphicFramePr>
        <p:xfrm>
          <a:off x="6244944" y="228599"/>
          <a:ext cx="5612880" cy="5569967"/>
        </p:xfrm>
        <a:graphic>
          <a:graphicData uri="http://schemas.openxmlformats.org/drawingml/2006/table">
            <a:tbl>
              <a:tblPr>
                <a:tableStyleId>{46F890A9-2807-4EBB-B81D-B2AA78EC7F39}</a:tableStyleId>
              </a:tblPr>
              <a:tblGrid>
                <a:gridCol w="458745">
                  <a:extLst>
                    <a:ext uri="{9D8B030D-6E8A-4147-A177-3AD203B41FA5}">
                      <a16:colId xmlns:a16="http://schemas.microsoft.com/office/drawing/2014/main" val="4203698822"/>
                    </a:ext>
                  </a:extLst>
                </a:gridCol>
                <a:gridCol w="3606995">
                  <a:extLst>
                    <a:ext uri="{9D8B030D-6E8A-4147-A177-3AD203B41FA5}">
                      <a16:colId xmlns:a16="http://schemas.microsoft.com/office/drawing/2014/main" val="627707835"/>
                    </a:ext>
                  </a:extLst>
                </a:gridCol>
                <a:gridCol w="1547140">
                  <a:extLst>
                    <a:ext uri="{9D8B030D-6E8A-4147-A177-3AD203B41FA5}">
                      <a16:colId xmlns:a16="http://schemas.microsoft.com/office/drawing/2014/main" val="71313171"/>
                    </a:ext>
                  </a:extLst>
                </a:gridCol>
              </a:tblGrid>
              <a:tr h="211673">
                <a:tc>
                  <a:txBody>
                    <a:bodyPr/>
                    <a:lstStyle/>
                    <a:p>
                      <a:pPr algn="ctr" rtl="0" fontAlgn="t">
                        <a:spcBef>
                          <a:spcPts val="0"/>
                        </a:spcBef>
                        <a:spcAft>
                          <a:spcPts val="0"/>
                        </a:spcAft>
                      </a:pPr>
                      <a:r>
                        <a:rPr lang="en-IN" sz="1050" b="1" u="none" strike="noStrike" dirty="0">
                          <a:effectLst/>
                        </a:rPr>
                        <a:t>ID</a:t>
                      </a:r>
                      <a:endParaRPr lang="en-IN" sz="1050" b="1" dirty="0">
                        <a:effectLst/>
                      </a:endParaRPr>
                    </a:p>
                  </a:txBody>
                  <a:tcPr marL="37315" marR="37315" marT="37315" marB="37315"/>
                </a:tc>
                <a:tc>
                  <a:txBody>
                    <a:bodyPr/>
                    <a:lstStyle/>
                    <a:p>
                      <a:pPr algn="ctr" rtl="0" fontAlgn="t">
                        <a:spcBef>
                          <a:spcPts val="0"/>
                        </a:spcBef>
                        <a:spcAft>
                          <a:spcPts val="0"/>
                        </a:spcAft>
                      </a:pPr>
                      <a:r>
                        <a:rPr lang="en-IN" sz="1050" b="1" u="none" strike="noStrike" dirty="0">
                          <a:effectLst/>
                        </a:rPr>
                        <a:t>Tasks</a:t>
                      </a:r>
                      <a:endParaRPr lang="en-IN" sz="1050" b="1" dirty="0">
                        <a:effectLst/>
                      </a:endParaRPr>
                    </a:p>
                  </a:txBody>
                  <a:tcPr marL="37315" marR="37315" marT="37315" marB="37315"/>
                </a:tc>
                <a:tc>
                  <a:txBody>
                    <a:bodyPr/>
                    <a:lstStyle/>
                    <a:p>
                      <a:pPr algn="ctr" rtl="0" fontAlgn="t">
                        <a:spcBef>
                          <a:spcPts val="0"/>
                        </a:spcBef>
                        <a:spcAft>
                          <a:spcPts val="0"/>
                        </a:spcAft>
                      </a:pPr>
                      <a:r>
                        <a:rPr lang="en-IN" sz="1050" b="1" u="none" strike="noStrike" dirty="0">
                          <a:effectLst/>
                        </a:rPr>
                        <a:t>Resource</a:t>
                      </a:r>
                      <a:endParaRPr lang="en-IN" sz="1050" b="1" dirty="0">
                        <a:effectLst/>
                      </a:endParaRPr>
                    </a:p>
                  </a:txBody>
                  <a:tcPr marL="37315" marR="37315" marT="37315" marB="37315"/>
                </a:tc>
                <a:extLst>
                  <a:ext uri="{0D108BD9-81ED-4DB2-BD59-A6C34878D82A}">
                    <a16:rowId xmlns:a16="http://schemas.microsoft.com/office/drawing/2014/main" val="2255583340"/>
                  </a:ext>
                </a:extLst>
              </a:tr>
              <a:tr h="1213788">
                <a:tc>
                  <a:txBody>
                    <a:bodyPr/>
                    <a:lstStyle/>
                    <a:p>
                      <a:pPr algn="ctr" rtl="0" fontAlgn="t">
                        <a:spcBef>
                          <a:spcPts val="0"/>
                        </a:spcBef>
                        <a:spcAft>
                          <a:spcPts val="0"/>
                        </a:spcAft>
                      </a:pPr>
                      <a:r>
                        <a:rPr lang="en-IN" sz="1050" u="none" strike="noStrike" dirty="0">
                          <a:effectLst/>
                        </a:rPr>
                        <a:t>1</a:t>
                      </a:r>
                      <a:endParaRPr lang="en-IN" sz="1050" dirty="0">
                        <a:effectLst/>
                      </a:endParaRPr>
                    </a:p>
                  </a:txBody>
                  <a:tcPr marL="37315" marR="37315" marT="37315" marB="37315"/>
                </a:tc>
                <a:tc>
                  <a:txBody>
                    <a:bodyPr/>
                    <a:lstStyle/>
                    <a:p>
                      <a:pPr rtl="0" fontAlgn="t">
                        <a:spcBef>
                          <a:spcPts val="0"/>
                        </a:spcBef>
                        <a:spcAft>
                          <a:spcPts val="0"/>
                        </a:spcAft>
                      </a:pPr>
                      <a:r>
                        <a:rPr lang="en-US" sz="1050" u="none" strike="noStrike" dirty="0">
                          <a:effectLst/>
                        </a:rPr>
                        <a:t>Create a registration page with all required fields (</a:t>
                      </a:r>
                      <a:r>
                        <a:rPr lang="en-US" sz="1050" u="none" strike="noStrike" dirty="0" err="1">
                          <a:effectLst/>
                        </a:rPr>
                        <a:t>FName</a:t>
                      </a:r>
                      <a:r>
                        <a:rPr lang="en-US" sz="1050" u="none" strike="noStrike" dirty="0">
                          <a:effectLst/>
                        </a:rPr>
                        <a:t>, </a:t>
                      </a:r>
                      <a:r>
                        <a:rPr lang="en-US" sz="1050" u="none" strike="noStrike" dirty="0" err="1">
                          <a:effectLst/>
                        </a:rPr>
                        <a:t>LName</a:t>
                      </a:r>
                      <a:r>
                        <a:rPr lang="en-US" sz="1050" u="none" strike="noStrike" dirty="0">
                          <a:effectLst/>
                        </a:rPr>
                        <a:t>, organization, Address details, email, credit card details, Username, Password) and register button at the bottom, also have the same for Admin</a:t>
                      </a:r>
                      <a:endParaRPr lang="en-US" sz="1050" dirty="0">
                        <a:effectLst/>
                      </a:endParaRPr>
                    </a:p>
                    <a:p>
                      <a:pPr fontAlgn="t"/>
                      <a:br>
                        <a:rPr lang="en-US" sz="1050" dirty="0">
                          <a:effectLst/>
                        </a:rPr>
                      </a:br>
                      <a:br>
                        <a:rPr lang="en-US" sz="1050" dirty="0">
                          <a:effectLst/>
                        </a:rPr>
                      </a:br>
                      <a:endParaRPr lang="en-US" sz="1050" dirty="0">
                        <a:effectLst/>
                      </a:endParaRPr>
                    </a:p>
                  </a:txBody>
                  <a:tcPr marL="37315" marR="37315" marT="37315" marB="37315"/>
                </a:tc>
                <a:tc>
                  <a:txBody>
                    <a:bodyPr/>
                    <a:lstStyle/>
                    <a:p>
                      <a:pPr rtl="0" fontAlgn="t">
                        <a:spcBef>
                          <a:spcPts val="0"/>
                        </a:spcBef>
                        <a:spcAft>
                          <a:spcPts val="0"/>
                        </a:spcAft>
                      </a:pPr>
                      <a:r>
                        <a:rPr lang="en-IN" sz="1050" u="none" strike="noStrike">
                          <a:effectLst/>
                        </a:rPr>
                        <a:t> </a:t>
                      </a:r>
                      <a:endParaRPr lang="en-IN" sz="1050">
                        <a:effectLst/>
                      </a:endParaRPr>
                    </a:p>
                    <a:p>
                      <a:pPr rtl="0" fontAlgn="t">
                        <a:spcBef>
                          <a:spcPts val="0"/>
                        </a:spcBef>
                        <a:spcAft>
                          <a:spcPts val="0"/>
                        </a:spcAft>
                      </a:pPr>
                      <a:r>
                        <a:rPr lang="en-IN" sz="1050" u="none" strike="noStrike">
                          <a:effectLst/>
                        </a:rPr>
                        <a:t>Team member 1</a:t>
                      </a:r>
                      <a:endParaRPr lang="en-IN" sz="1050">
                        <a:effectLst/>
                      </a:endParaRPr>
                    </a:p>
                  </a:txBody>
                  <a:tcPr marL="37315" marR="37315" marT="37315" marB="37315"/>
                </a:tc>
                <a:extLst>
                  <a:ext uri="{0D108BD9-81ED-4DB2-BD59-A6C34878D82A}">
                    <a16:rowId xmlns:a16="http://schemas.microsoft.com/office/drawing/2014/main" val="2336075686"/>
                  </a:ext>
                </a:extLst>
              </a:tr>
              <a:tr h="969247">
                <a:tc>
                  <a:txBody>
                    <a:bodyPr/>
                    <a:lstStyle/>
                    <a:p>
                      <a:pPr algn="ctr" rtl="0" fontAlgn="t">
                        <a:spcBef>
                          <a:spcPts val="0"/>
                        </a:spcBef>
                        <a:spcAft>
                          <a:spcPts val="0"/>
                        </a:spcAft>
                      </a:pPr>
                      <a:r>
                        <a:rPr lang="en-IN" sz="1050" u="none" strike="noStrike">
                          <a:effectLst/>
                        </a:rPr>
                        <a:t>2</a:t>
                      </a:r>
                      <a:endParaRPr lang="en-IN" sz="1050">
                        <a:effectLst/>
                      </a:endParaRPr>
                    </a:p>
                  </a:txBody>
                  <a:tcPr marL="37315" marR="37315" marT="37315" marB="37315"/>
                </a:tc>
                <a:tc>
                  <a:txBody>
                    <a:bodyPr/>
                    <a:lstStyle/>
                    <a:p>
                      <a:pPr rtl="0" fontAlgn="t">
                        <a:spcBef>
                          <a:spcPts val="0"/>
                        </a:spcBef>
                        <a:spcAft>
                          <a:spcPts val="0"/>
                        </a:spcAft>
                      </a:pPr>
                      <a:r>
                        <a:rPr lang="en-US" sz="1050" u="none" strike="noStrike" dirty="0">
                          <a:effectLst/>
                        </a:rPr>
                        <a:t>Create a registration page with all required fields (Username and Password) and Login button at the bottom.</a:t>
                      </a:r>
                      <a:endParaRPr lang="en-US" sz="1050" dirty="0">
                        <a:effectLst/>
                      </a:endParaRPr>
                    </a:p>
                    <a:p>
                      <a:pPr fontAlgn="t"/>
                      <a:br>
                        <a:rPr lang="en-US" sz="1050" dirty="0">
                          <a:effectLst/>
                        </a:rPr>
                      </a:br>
                      <a:br>
                        <a:rPr lang="en-US" sz="1050" dirty="0">
                          <a:effectLst/>
                        </a:rPr>
                      </a:br>
                      <a:endParaRPr lang="en-US" sz="1050" dirty="0">
                        <a:effectLst/>
                      </a:endParaRPr>
                    </a:p>
                  </a:txBody>
                  <a:tcPr marL="37315" marR="37315" marT="37315" marB="37315"/>
                </a:tc>
                <a:tc>
                  <a:txBody>
                    <a:bodyPr/>
                    <a:lstStyle/>
                    <a:p>
                      <a:pPr rtl="0" fontAlgn="t">
                        <a:spcBef>
                          <a:spcPts val="0"/>
                        </a:spcBef>
                        <a:spcAft>
                          <a:spcPts val="0"/>
                        </a:spcAft>
                      </a:pPr>
                      <a:r>
                        <a:rPr lang="en-IN" sz="1050" u="none" strike="noStrike">
                          <a:effectLst/>
                        </a:rPr>
                        <a:t> </a:t>
                      </a:r>
                      <a:endParaRPr lang="en-IN" sz="1050">
                        <a:effectLst/>
                      </a:endParaRPr>
                    </a:p>
                    <a:p>
                      <a:pPr rtl="0" fontAlgn="t">
                        <a:spcBef>
                          <a:spcPts val="0"/>
                        </a:spcBef>
                        <a:spcAft>
                          <a:spcPts val="0"/>
                        </a:spcAft>
                      </a:pPr>
                      <a:r>
                        <a:rPr lang="en-IN" sz="1050" u="none" strike="noStrike">
                          <a:effectLst/>
                        </a:rPr>
                        <a:t>Team member 2</a:t>
                      </a:r>
                      <a:endParaRPr lang="en-IN" sz="1050">
                        <a:effectLst/>
                      </a:endParaRPr>
                    </a:p>
                  </a:txBody>
                  <a:tcPr marL="37315" marR="37315" marT="37315" marB="37315"/>
                </a:tc>
                <a:extLst>
                  <a:ext uri="{0D108BD9-81ED-4DB2-BD59-A6C34878D82A}">
                    <a16:rowId xmlns:a16="http://schemas.microsoft.com/office/drawing/2014/main" val="1546583630"/>
                  </a:ext>
                </a:extLst>
              </a:tr>
              <a:tr h="969247">
                <a:tc>
                  <a:txBody>
                    <a:bodyPr/>
                    <a:lstStyle/>
                    <a:p>
                      <a:pPr algn="ctr" rtl="0" fontAlgn="t">
                        <a:spcBef>
                          <a:spcPts val="0"/>
                        </a:spcBef>
                        <a:spcAft>
                          <a:spcPts val="0"/>
                        </a:spcAft>
                      </a:pPr>
                      <a:r>
                        <a:rPr lang="en-IN" sz="1050" u="none" strike="noStrike">
                          <a:effectLst/>
                        </a:rPr>
                        <a:t>3</a:t>
                      </a:r>
                      <a:endParaRPr lang="en-IN" sz="1050">
                        <a:effectLst/>
                      </a:endParaRPr>
                    </a:p>
                  </a:txBody>
                  <a:tcPr marL="37315" marR="37315" marT="37315" marB="37315"/>
                </a:tc>
                <a:tc>
                  <a:txBody>
                    <a:bodyPr/>
                    <a:lstStyle/>
                    <a:p>
                      <a:pPr rtl="0" fontAlgn="t">
                        <a:spcBef>
                          <a:spcPts val="0"/>
                        </a:spcBef>
                        <a:spcAft>
                          <a:spcPts val="0"/>
                        </a:spcAft>
                      </a:pPr>
                      <a:r>
                        <a:rPr lang="en-US" sz="1050" u="none" strike="noStrike" dirty="0">
                          <a:effectLst/>
                        </a:rPr>
                        <a:t>Develop a backend functionality that checks required fields are non-empty when the user clicks on register button.</a:t>
                      </a:r>
                      <a:endParaRPr lang="en-US" sz="1050" dirty="0">
                        <a:effectLst/>
                      </a:endParaRPr>
                    </a:p>
                    <a:p>
                      <a:pPr fontAlgn="t"/>
                      <a:br>
                        <a:rPr lang="en-US" sz="1050" dirty="0">
                          <a:effectLst/>
                        </a:rPr>
                      </a:br>
                      <a:br>
                        <a:rPr lang="en-US" sz="1050" dirty="0">
                          <a:effectLst/>
                        </a:rPr>
                      </a:br>
                      <a:endParaRPr lang="en-US" sz="1050" dirty="0">
                        <a:effectLst/>
                      </a:endParaRPr>
                    </a:p>
                  </a:txBody>
                  <a:tcPr marL="37315" marR="37315" marT="37315" marB="37315"/>
                </a:tc>
                <a:tc>
                  <a:txBody>
                    <a:bodyPr/>
                    <a:lstStyle/>
                    <a:p>
                      <a:pPr rtl="0" fontAlgn="t">
                        <a:spcBef>
                          <a:spcPts val="0"/>
                        </a:spcBef>
                        <a:spcAft>
                          <a:spcPts val="0"/>
                        </a:spcAft>
                      </a:pPr>
                      <a:r>
                        <a:rPr lang="en-IN" sz="1050" u="none" strike="noStrike" dirty="0">
                          <a:effectLst/>
                        </a:rPr>
                        <a:t> </a:t>
                      </a:r>
                      <a:endParaRPr lang="en-IN" sz="1050" dirty="0">
                        <a:effectLst/>
                      </a:endParaRPr>
                    </a:p>
                    <a:p>
                      <a:pPr rtl="0" fontAlgn="t">
                        <a:spcBef>
                          <a:spcPts val="0"/>
                        </a:spcBef>
                        <a:spcAft>
                          <a:spcPts val="0"/>
                        </a:spcAft>
                      </a:pPr>
                      <a:r>
                        <a:rPr lang="en-IN" sz="1050" u="none" strike="noStrike" dirty="0">
                          <a:effectLst/>
                        </a:rPr>
                        <a:t>Team member 3</a:t>
                      </a:r>
                      <a:endParaRPr lang="en-IN" sz="1050" dirty="0">
                        <a:effectLst/>
                      </a:endParaRPr>
                    </a:p>
                  </a:txBody>
                  <a:tcPr marL="37315" marR="37315" marT="37315" marB="37315"/>
                </a:tc>
                <a:extLst>
                  <a:ext uri="{0D108BD9-81ED-4DB2-BD59-A6C34878D82A}">
                    <a16:rowId xmlns:a16="http://schemas.microsoft.com/office/drawing/2014/main" val="1314025392"/>
                  </a:ext>
                </a:extLst>
              </a:tr>
              <a:tr h="969247">
                <a:tc>
                  <a:txBody>
                    <a:bodyPr/>
                    <a:lstStyle/>
                    <a:p>
                      <a:pPr algn="ctr" rtl="0" fontAlgn="t">
                        <a:spcBef>
                          <a:spcPts val="0"/>
                        </a:spcBef>
                        <a:spcAft>
                          <a:spcPts val="0"/>
                        </a:spcAft>
                      </a:pPr>
                      <a:r>
                        <a:rPr lang="en-IN" sz="1050" u="none" strike="noStrike">
                          <a:effectLst/>
                        </a:rPr>
                        <a:t>4</a:t>
                      </a:r>
                      <a:endParaRPr lang="en-IN" sz="1050">
                        <a:effectLst/>
                      </a:endParaRPr>
                    </a:p>
                  </a:txBody>
                  <a:tcPr marL="37315" marR="37315" marT="37315" marB="37315"/>
                </a:tc>
                <a:tc>
                  <a:txBody>
                    <a:bodyPr/>
                    <a:lstStyle/>
                    <a:p>
                      <a:pPr rtl="0" fontAlgn="t">
                        <a:spcBef>
                          <a:spcPts val="0"/>
                        </a:spcBef>
                        <a:spcAft>
                          <a:spcPts val="0"/>
                        </a:spcAft>
                      </a:pPr>
                      <a:r>
                        <a:rPr lang="en-US" sz="1050" u="none" strike="noStrike">
                          <a:effectLst/>
                        </a:rPr>
                        <a:t>Built a functionality which verifies payment from bank based on credit card details at 1.</a:t>
                      </a:r>
                      <a:endParaRPr lang="en-US" sz="1050">
                        <a:effectLst/>
                      </a:endParaRPr>
                    </a:p>
                    <a:p>
                      <a:pPr fontAlgn="t"/>
                      <a:br>
                        <a:rPr lang="en-US" sz="1050">
                          <a:effectLst/>
                        </a:rPr>
                      </a:br>
                      <a:br>
                        <a:rPr lang="en-US" sz="1050">
                          <a:effectLst/>
                        </a:rPr>
                      </a:br>
                      <a:endParaRPr lang="en-US" sz="1050">
                        <a:effectLst/>
                      </a:endParaRPr>
                    </a:p>
                  </a:txBody>
                  <a:tcPr marL="37315" marR="37315" marT="37315" marB="37315"/>
                </a:tc>
                <a:tc>
                  <a:txBody>
                    <a:bodyPr/>
                    <a:lstStyle/>
                    <a:p>
                      <a:pPr rtl="0" fontAlgn="t">
                        <a:spcBef>
                          <a:spcPts val="0"/>
                        </a:spcBef>
                        <a:spcAft>
                          <a:spcPts val="0"/>
                        </a:spcAft>
                      </a:pPr>
                      <a:r>
                        <a:rPr lang="en-IN" sz="1050" u="none" strike="noStrike" dirty="0">
                          <a:effectLst/>
                        </a:rPr>
                        <a:t> </a:t>
                      </a:r>
                      <a:endParaRPr lang="en-IN" sz="1050" dirty="0">
                        <a:effectLst/>
                      </a:endParaRPr>
                    </a:p>
                    <a:p>
                      <a:pPr rtl="0" fontAlgn="t">
                        <a:spcBef>
                          <a:spcPts val="0"/>
                        </a:spcBef>
                        <a:spcAft>
                          <a:spcPts val="0"/>
                        </a:spcAft>
                      </a:pPr>
                      <a:r>
                        <a:rPr lang="en-IN" sz="1050" u="none" strike="noStrike" dirty="0">
                          <a:effectLst/>
                        </a:rPr>
                        <a:t>Team member 4</a:t>
                      </a:r>
                      <a:endParaRPr lang="en-IN" sz="1050" dirty="0">
                        <a:effectLst/>
                      </a:endParaRPr>
                    </a:p>
                  </a:txBody>
                  <a:tcPr marL="37315" marR="37315" marT="37315" marB="37315"/>
                </a:tc>
                <a:extLst>
                  <a:ext uri="{0D108BD9-81ED-4DB2-BD59-A6C34878D82A}">
                    <a16:rowId xmlns:a16="http://schemas.microsoft.com/office/drawing/2014/main" val="4826085"/>
                  </a:ext>
                </a:extLst>
              </a:tr>
              <a:tr h="1213788">
                <a:tc>
                  <a:txBody>
                    <a:bodyPr/>
                    <a:lstStyle/>
                    <a:p>
                      <a:pPr algn="ctr" rtl="0" fontAlgn="t">
                        <a:spcBef>
                          <a:spcPts val="0"/>
                        </a:spcBef>
                        <a:spcAft>
                          <a:spcPts val="0"/>
                        </a:spcAft>
                      </a:pPr>
                      <a:r>
                        <a:rPr lang="en-IN" sz="1050" u="none" strike="noStrike">
                          <a:effectLst/>
                        </a:rPr>
                        <a:t>5</a:t>
                      </a:r>
                      <a:endParaRPr lang="en-IN" sz="1050">
                        <a:effectLst/>
                      </a:endParaRPr>
                    </a:p>
                  </a:txBody>
                  <a:tcPr marL="37315" marR="37315" marT="37315" marB="37315"/>
                </a:tc>
                <a:tc>
                  <a:txBody>
                    <a:bodyPr/>
                    <a:lstStyle/>
                    <a:p>
                      <a:pPr rtl="0" fontAlgn="t">
                        <a:spcBef>
                          <a:spcPts val="0"/>
                        </a:spcBef>
                        <a:spcAft>
                          <a:spcPts val="0"/>
                        </a:spcAft>
                      </a:pPr>
                      <a:r>
                        <a:rPr lang="en-US" sz="1050" u="none" strike="noStrike" dirty="0">
                          <a:effectLst/>
                        </a:rPr>
                        <a:t>Built a functionality which stores registration data in the database according to the specifications and sends acknowledgement email to the registered email else display payment failure message.</a:t>
                      </a:r>
                      <a:endParaRPr lang="en-US" sz="1050" dirty="0">
                        <a:effectLst/>
                      </a:endParaRPr>
                    </a:p>
                    <a:p>
                      <a:pPr fontAlgn="t"/>
                      <a:br>
                        <a:rPr lang="en-US" sz="1050" dirty="0">
                          <a:effectLst/>
                        </a:rPr>
                      </a:br>
                      <a:br>
                        <a:rPr lang="en-US" sz="1050" dirty="0">
                          <a:effectLst/>
                        </a:rPr>
                      </a:br>
                      <a:endParaRPr lang="en-US" sz="1050" dirty="0">
                        <a:effectLst/>
                      </a:endParaRPr>
                    </a:p>
                  </a:txBody>
                  <a:tcPr marL="37315" marR="37315" marT="37315" marB="37315"/>
                </a:tc>
                <a:tc>
                  <a:txBody>
                    <a:bodyPr/>
                    <a:lstStyle/>
                    <a:p>
                      <a:pPr rtl="0" fontAlgn="t">
                        <a:spcBef>
                          <a:spcPts val="0"/>
                        </a:spcBef>
                        <a:spcAft>
                          <a:spcPts val="0"/>
                        </a:spcAft>
                      </a:pPr>
                      <a:r>
                        <a:rPr lang="en-IN" sz="1050" u="none" strike="noStrike" dirty="0">
                          <a:effectLst/>
                        </a:rPr>
                        <a:t> </a:t>
                      </a:r>
                      <a:endParaRPr lang="en-IN" sz="1050" dirty="0">
                        <a:effectLst/>
                      </a:endParaRPr>
                    </a:p>
                    <a:p>
                      <a:pPr rtl="0" fontAlgn="t">
                        <a:spcBef>
                          <a:spcPts val="0"/>
                        </a:spcBef>
                        <a:spcAft>
                          <a:spcPts val="0"/>
                        </a:spcAft>
                      </a:pPr>
                      <a:r>
                        <a:rPr lang="en-IN" sz="1050" u="none" strike="noStrike" dirty="0">
                          <a:effectLst/>
                        </a:rPr>
                        <a:t>Team member 5</a:t>
                      </a:r>
                      <a:endParaRPr lang="en-IN" sz="1050" dirty="0">
                        <a:effectLst/>
                      </a:endParaRPr>
                    </a:p>
                  </a:txBody>
                  <a:tcPr marL="37315" marR="37315" marT="37315" marB="37315"/>
                </a:tc>
                <a:extLst>
                  <a:ext uri="{0D108BD9-81ED-4DB2-BD59-A6C34878D82A}">
                    <a16:rowId xmlns:a16="http://schemas.microsoft.com/office/drawing/2014/main" val="4249391984"/>
                  </a:ext>
                </a:extLst>
              </a:tr>
            </a:tbl>
          </a:graphicData>
        </a:graphic>
      </p:graphicFrame>
    </p:spTree>
    <p:extLst>
      <p:ext uri="{BB962C8B-B14F-4D97-AF65-F5344CB8AC3E}">
        <p14:creationId xmlns:p14="http://schemas.microsoft.com/office/powerpoint/2010/main" val="1953028086"/>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2A2E2-4E56-4BD3-91A9-DDF1845EF60D}"/>
              </a:ext>
            </a:extLst>
          </p:cNvPr>
          <p:cNvSpPr>
            <a:spLocks noGrp="1"/>
          </p:cNvSpPr>
          <p:nvPr>
            <p:ph type="title"/>
          </p:nvPr>
        </p:nvSpPr>
        <p:spPr/>
        <p:txBody>
          <a:bodyPr/>
          <a:lstStyle/>
          <a:p>
            <a:r>
              <a:rPr lang="en-US" dirty="0">
                <a:solidFill>
                  <a:srgbClr val="D83E48"/>
                </a:solidFill>
              </a:rPr>
              <a:t>Sprint</a:t>
            </a:r>
            <a:r>
              <a:rPr lang="en-US" dirty="0"/>
              <a:t> </a:t>
            </a:r>
            <a:r>
              <a:rPr lang="en-US" dirty="0">
                <a:solidFill>
                  <a:srgbClr val="D83E48"/>
                </a:solidFill>
              </a:rPr>
              <a:t>2 </a:t>
            </a:r>
            <a:endParaRPr lang="en-IN" dirty="0">
              <a:solidFill>
                <a:srgbClr val="D83E48"/>
              </a:solidFill>
            </a:endParaRPr>
          </a:p>
        </p:txBody>
      </p:sp>
      <p:sp>
        <p:nvSpPr>
          <p:cNvPr id="3" name="Rectangle 2">
            <a:extLst>
              <a:ext uri="{FF2B5EF4-FFF2-40B4-BE49-F238E27FC236}">
                <a16:creationId xmlns:a16="http://schemas.microsoft.com/office/drawing/2014/main" id="{2C77D351-6D8D-48DB-A988-C1BA7F41B878}"/>
              </a:ext>
            </a:extLst>
          </p:cNvPr>
          <p:cNvSpPr/>
          <p:nvPr/>
        </p:nvSpPr>
        <p:spPr>
          <a:xfrm>
            <a:off x="8241631" y="705803"/>
            <a:ext cx="3112169" cy="984885"/>
          </a:xfrm>
          <a:prstGeom prst="rect">
            <a:avLst/>
          </a:prstGeom>
        </p:spPr>
        <p:txBody>
          <a:bodyPr wrap="square">
            <a:spAutoFit/>
          </a:bodyPr>
          <a:lstStyle/>
          <a:p>
            <a:pPr algn="r">
              <a:spcBef>
                <a:spcPts val="1200"/>
              </a:spcBef>
            </a:pPr>
            <a:r>
              <a:rPr lang="en-US" sz="1200" b="1" dirty="0">
                <a:solidFill>
                  <a:srgbClr val="000000"/>
                </a:solidFill>
                <a:latin typeface="Arial" panose="020B0604020202020204" pitchFamily="34" charset="0"/>
              </a:rPr>
              <a:t>Estimated User Story Points: </a:t>
            </a:r>
            <a:r>
              <a:rPr lang="en-US" sz="1200" dirty="0">
                <a:solidFill>
                  <a:srgbClr val="000000"/>
                </a:solidFill>
                <a:latin typeface="Arial" panose="020B0604020202020204" pitchFamily="34" charset="0"/>
              </a:rPr>
              <a:t>10</a:t>
            </a:r>
            <a:endParaRPr lang="en-US" sz="1200" dirty="0"/>
          </a:p>
          <a:p>
            <a:pPr algn="r">
              <a:spcBef>
                <a:spcPts val="1200"/>
              </a:spcBef>
            </a:pPr>
            <a:r>
              <a:rPr lang="en-US" sz="1200" b="1" dirty="0">
                <a:solidFill>
                  <a:srgbClr val="000000"/>
                </a:solidFill>
                <a:latin typeface="Arial" panose="020B0604020202020204" pitchFamily="34" charset="0"/>
              </a:rPr>
              <a:t>Actual Completed User Story Points:</a:t>
            </a:r>
            <a:r>
              <a:rPr lang="en-US" sz="1200" dirty="0">
                <a:solidFill>
                  <a:srgbClr val="000000"/>
                </a:solidFill>
                <a:latin typeface="Arial" panose="020B0604020202020204" pitchFamily="34" charset="0"/>
              </a:rPr>
              <a:t> 14</a:t>
            </a:r>
            <a:endParaRPr lang="en-US" sz="1200" dirty="0"/>
          </a:p>
          <a:p>
            <a:pPr algn="r"/>
            <a:br>
              <a:rPr lang="en-US" sz="1200" dirty="0"/>
            </a:br>
            <a:endParaRPr lang="en-IN" sz="1200" dirty="0"/>
          </a:p>
        </p:txBody>
      </p:sp>
      <p:graphicFrame>
        <p:nvGraphicFramePr>
          <p:cNvPr id="4" name="Table 3">
            <a:extLst>
              <a:ext uri="{FF2B5EF4-FFF2-40B4-BE49-F238E27FC236}">
                <a16:creationId xmlns:a16="http://schemas.microsoft.com/office/drawing/2014/main" id="{90E8818C-3BB1-4E64-98DF-6DFF357F05DC}"/>
              </a:ext>
            </a:extLst>
          </p:cNvPr>
          <p:cNvGraphicFramePr>
            <a:graphicFrameLocks noGrp="1"/>
          </p:cNvGraphicFramePr>
          <p:nvPr>
            <p:extLst>
              <p:ext uri="{D42A27DB-BD31-4B8C-83A1-F6EECF244321}">
                <p14:modId xmlns:p14="http://schemas.microsoft.com/office/powerpoint/2010/main" val="2595085834"/>
              </p:ext>
            </p:extLst>
          </p:nvPr>
        </p:nvGraphicFramePr>
        <p:xfrm>
          <a:off x="838200" y="1690688"/>
          <a:ext cx="10657116" cy="3687693"/>
        </p:xfrm>
        <a:graphic>
          <a:graphicData uri="http://schemas.openxmlformats.org/drawingml/2006/table">
            <a:tbl>
              <a:tblPr>
                <a:tableStyleId>{46F890A9-2807-4EBB-B81D-B2AA78EC7F39}</a:tableStyleId>
              </a:tblPr>
              <a:tblGrid>
                <a:gridCol w="893822">
                  <a:extLst>
                    <a:ext uri="{9D8B030D-6E8A-4147-A177-3AD203B41FA5}">
                      <a16:colId xmlns:a16="http://schemas.microsoft.com/office/drawing/2014/main" val="1514427144"/>
                    </a:ext>
                  </a:extLst>
                </a:gridCol>
                <a:gridCol w="1263442">
                  <a:extLst>
                    <a:ext uri="{9D8B030D-6E8A-4147-A177-3AD203B41FA5}">
                      <a16:colId xmlns:a16="http://schemas.microsoft.com/office/drawing/2014/main" val="1884779734"/>
                    </a:ext>
                  </a:extLst>
                </a:gridCol>
                <a:gridCol w="2604059">
                  <a:extLst>
                    <a:ext uri="{9D8B030D-6E8A-4147-A177-3AD203B41FA5}">
                      <a16:colId xmlns:a16="http://schemas.microsoft.com/office/drawing/2014/main" val="3507657195"/>
                    </a:ext>
                  </a:extLst>
                </a:gridCol>
                <a:gridCol w="1271979">
                  <a:extLst>
                    <a:ext uri="{9D8B030D-6E8A-4147-A177-3AD203B41FA5}">
                      <a16:colId xmlns:a16="http://schemas.microsoft.com/office/drawing/2014/main" val="366828163"/>
                    </a:ext>
                  </a:extLst>
                </a:gridCol>
                <a:gridCol w="1271979">
                  <a:extLst>
                    <a:ext uri="{9D8B030D-6E8A-4147-A177-3AD203B41FA5}">
                      <a16:colId xmlns:a16="http://schemas.microsoft.com/office/drawing/2014/main" val="2962878286"/>
                    </a:ext>
                  </a:extLst>
                </a:gridCol>
                <a:gridCol w="1770455">
                  <a:extLst>
                    <a:ext uri="{9D8B030D-6E8A-4147-A177-3AD203B41FA5}">
                      <a16:colId xmlns:a16="http://schemas.microsoft.com/office/drawing/2014/main" val="1343982882"/>
                    </a:ext>
                  </a:extLst>
                </a:gridCol>
                <a:gridCol w="1581380">
                  <a:extLst>
                    <a:ext uri="{9D8B030D-6E8A-4147-A177-3AD203B41FA5}">
                      <a16:colId xmlns:a16="http://schemas.microsoft.com/office/drawing/2014/main" val="1525452447"/>
                    </a:ext>
                  </a:extLst>
                </a:gridCol>
              </a:tblGrid>
              <a:tr h="317724">
                <a:tc>
                  <a:txBody>
                    <a:bodyPr/>
                    <a:lstStyle/>
                    <a:p>
                      <a:pPr algn="ctr" rtl="0" fontAlgn="t">
                        <a:spcBef>
                          <a:spcPts val="1200"/>
                        </a:spcBef>
                        <a:spcAft>
                          <a:spcPts val="1200"/>
                        </a:spcAft>
                      </a:pPr>
                      <a:r>
                        <a:rPr lang="en-IN" sz="1100" b="1" u="none" strike="noStrike" dirty="0">
                          <a:effectLst/>
                        </a:rPr>
                        <a:t>ID</a:t>
                      </a:r>
                      <a:endParaRPr lang="en-IN" sz="1100" b="1" dirty="0">
                        <a:effectLst/>
                        <a:latin typeface="+mn-lt"/>
                      </a:endParaRPr>
                    </a:p>
                  </a:txBody>
                  <a:tcPr marL="30531" marR="30531" marT="30531" marB="30531"/>
                </a:tc>
                <a:tc>
                  <a:txBody>
                    <a:bodyPr/>
                    <a:lstStyle/>
                    <a:p>
                      <a:pPr algn="ctr" rtl="0" fontAlgn="t">
                        <a:spcBef>
                          <a:spcPts val="1200"/>
                        </a:spcBef>
                        <a:spcAft>
                          <a:spcPts val="1200"/>
                        </a:spcAft>
                      </a:pPr>
                      <a:r>
                        <a:rPr lang="en-IN" sz="1100" b="1" u="none" strike="noStrike" dirty="0">
                          <a:effectLst/>
                        </a:rPr>
                        <a:t>Added</a:t>
                      </a:r>
                      <a:endParaRPr lang="en-IN" sz="1100" b="1" dirty="0">
                        <a:effectLst/>
                        <a:latin typeface="+mn-lt"/>
                      </a:endParaRPr>
                    </a:p>
                  </a:txBody>
                  <a:tcPr marL="30531" marR="30531" marT="30531" marB="30531"/>
                </a:tc>
                <a:tc>
                  <a:txBody>
                    <a:bodyPr/>
                    <a:lstStyle/>
                    <a:p>
                      <a:pPr algn="ctr" rtl="0" fontAlgn="t">
                        <a:spcBef>
                          <a:spcPts val="1200"/>
                        </a:spcBef>
                        <a:spcAft>
                          <a:spcPts val="1200"/>
                        </a:spcAft>
                      </a:pPr>
                      <a:r>
                        <a:rPr lang="en-IN" sz="1100" b="1" u="none" strike="noStrike" dirty="0">
                          <a:effectLst/>
                        </a:rPr>
                        <a:t>Description</a:t>
                      </a:r>
                      <a:endParaRPr lang="en-IN" sz="1100" b="1" dirty="0">
                        <a:effectLst/>
                        <a:latin typeface="+mn-lt"/>
                      </a:endParaRPr>
                    </a:p>
                  </a:txBody>
                  <a:tcPr marL="30531" marR="30531" marT="30531" marB="30531"/>
                </a:tc>
                <a:tc>
                  <a:txBody>
                    <a:bodyPr/>
                    <a:lstStyle/>
                    <a:p>
                      <a:pPr algn="ctr" rtl="0" fontAlgn="t">
                        <a:spcBef>
                          <a:spcPts val="1200"/>
                        </a:spcBef>
                        <a:spcAft>
                          <a:spcPts val="1200"/>
                        </a:spcAft>
                      </a:pPr>
                      <a:r>
                        <a:rPr lang="en-IN" sz="1100" b="1" u="none" strike="noStrike" dirty="0">
                          <a:effectLst/>
                        </a:rPr>
                        <a:t>Status</a:t>
                      </a:r>
                      <a:endParaRPr lang="en-IN" sz="1100" b="1" dirty="0">
                        <a:effectLst/>
                        <a:latin typeface="+mn-lt"/>
                      </a:endParaRPr>
                    </a:p>
                  </a:txBody>
                  <a:tcPr marL="30531" marR="30531" marT="30531" marB="30531"/>
                </a:tc>
                <a:tc>
                  <a:txBody>
                    <a:bodyPr/>
                    <a:lstStyle/>
                    <a:p>
                      <a:pPr algn="ctr" rtl="0" fontAlgn="t">
                        <a:spcBef>
                          <a:spcPts val="1200"/>
                        </a:spcBef>
                        <a:spcAft>
                          <a:spcPts val="1200"/>
                        </a:spcAft>
                      </a:pPr>
                      <a:r>
                        <a:rPr lang="en-IN" sz="1100" b="1" u="none" strike="noStrike" dirty="0">
                          <a:effectLst/>
                        </a:rPr>
                        <a:t>Story Points</a:t>
                      </a:r>
                      <a:endParaRPr lang="en-IN" sz="1100" b="1" dirty="0">
                        <a:effectLst/>
                        <a:latin typeface="+mn-lt"/>
                      </a:endParaRPr>
                    </a:p>
                  </a:txBody>
                  <a:tcPr marL="30531" marR="30531" marT="30531" marB="30531"/>
                </a:tc>
                <a:tc>
                  <a:txBody>
                    <a:bodyPr/>
                    <a:lstStyle/>
                    <a:p>
                      <a:pPr algn="ctr" rtl="0" fontAlgn="t">
                        <a:spcBef>
                          <a:spcPts val="1200"/>
                        </a:spcBef>
                        <a:spcAft>
                          <a:spcPts val="0"/>
                        </a:spcAft>
                      </a:pPr>
                      <a:r>
                        <a:rPr lang="en-IN" sz="1100" b="1" u="none" strike="noStrike" dirty="0">
                          <a:effectLst/>
                        </a:rPr>
                        <a:t>Actual Equivalent Story Points</a:t>
                      </a:r>
                      <a:endParaRPr lang="en-IN" sz="1100" b="1" dirty="0">
                        <a:effectLst/>
                        <a:latin typeface="+mn-lt"/>
                      </a:endParaRPr>
                    </a:p>
                  </a:txBody>
                  <a:tcPr marL="30531" marR="30531" marT="30531" marB="30531"/>
                </a:tc>
                <a:tc>
                  <a:txBody>
                    <a:bodyPr/>
                    <a:lstStyle/>
                    <a:p>
                      <a:pPr algn="ctr" rtl="0" fontAlgn="t">
                        <a:spcBef>
                          <a:spcPts val="1200"/>
                        </a:spcBef>
                        <a:spcAft>
                          <a:spcPts val="0"/>
                        </a:spcAft>
                      </a:pPr>
                      <a:r>
                        <a:rPr lang="en-IN" sz="1100" b="1" u="none" strike="noStrike" dirty="0">
                          <a:effectLst/>
                        </a:rPr>
                        <a:t>% Completed</a:t>
                      </a:r>
                      <a:endParaRPr lang="en-IN" sz="1100" b="1" dirty="0">
                        <a:effectLst/>
                        <a:latin typeface="+mn-lt"/>
                      </a:endParaRPr>
                    </a:p>
                  </a:txBody>
                  <a:tcPr marL="30531" marR="30531" marT="30531" marB="30531"/>
                </a:tc>
                <a:extLst>
                  <a:ext uri="{0D108BD9-81ED-4DB2-BD59-A6C34878D82A}">
                    <a16:rowId xmlns:a16="http://schemas.microsoft.com/office/drawing/2014/main" val="1799731004"/>
                  </a:ext>
                </a:extLst>
              </a:tr>
              <a:tr h="741560">
                <a:tc>
                  <a:txBody>
                    <a:bodyPr/>
                    <a:lstStyle/>
                    <a:p>
                      <a:pPr rtl="0" fontAlgn="t">
                        <a:spcBef>
                          <a:spcPts val="1200"/>
                        </a:spcBef>
                        <a:spcAft>
                          <a:spcPts val="1200"/>
                        </a:spcAft>
                      </a:pPr>
                      <a:r>
                        <a:rPr lang="en-IN" sz="1100" u="none" strike="noStrike">
                          <a:effectLst/>
                        </a:rPr>
                        <a:t>200</a:t>
                      </a:r>
                      <a:endParaRPr lang="en-IN" sz="1100">
                        <a:effectLst/>
                        <a:latin typeface="+mn-lt"/>
                      </a:endParaRPr>
                    </a:p>
                  </a:txBody>
                  <a:tcPr marL="30531" marR="30531" marT="30531" marB="30531"/>
                </a:tc>
                <a:tc>
                  <a:txBody>
                    <a:bodyPr/>
                    <a:lstStyle/>
                    <a:p>
                      <a:pPr rtl="0" fontAlgn="t">
                        <a:spcBef>
                          <a:spcPts val="1200"/>
                        </a:spcBef>
                        <a:spcAft>
                          <a:spcPts val="1200"/>
                        </a:spcAft>
                      </a:pPr>
                      <a:r>
                        <a:rPr lang="en-IN" sz="1100" u="none" strike="noStrike" dirty="0">
                          <a:effectLst/>
                        </a:rPr>
                        <a:t>Onset</a:t>
                      </a:r>
                      <a:endParaRPr lang="en-IN" sz="1100" dirty="0">
                        <a:effectLst/>
                        <a:latin typeface="+mn-lt"/>
                      </a:endParaRPr>
                    </a:p>
                  </a:txBody>
                  <a:tcPr marL="30531" marR="30531" marT="30531" marB="30531"/>
                </a:tc>
                <a:tc>
                  <a:txBody>
                    <a:bodyPr/>
                    <a:lstStyle/>
                    <a:p>
                      <a:pPr indent="0" rtl="0" fontAlgn="t">
                        <a:lnSpc>
                          <a:spcPct val="150000"/>
                        </a:lnSpc>
                        <a:spcBef>
                          <a:spcPts val="1200"/>
                        </a:spcBef>
                        <a:spcAft>
                          <a:spcPts val="1200"/>
                        </a:spcAft>
                      </a:pPr>
                      <a:r>
                        <a:rPr lang="en-US" sz="1100" u="none" strike="noStrike" dirty="0">
                          <a:effectLst/>
                        </a:rPr>
                        <a:t>As a End User, I want to be able to download the app from the website So that I can launch the app locally</a:t>
                      </a:r>
                      <a:endParaRPr lang="en-US" sz="1100" dirty="0">
                        <a:effectLst/>
                        <a:latin typeface="+mn-lt"/>
                      </a:endParaRPr>
                    </a:p>
                  </a:txBody>
                  <a:tcPr marL="30531" marR="30531" marT="30531" marB="30531"/>
                </a:tc>
                <a:tc>
                  <a:txBody>
                    <a:bodyPr/>
                    <a:lstStyle/>
                    <a:p>
                      <a:pPr algn="ctr" rtl="0" fontAlgn="t">
                        <a:spcBef>
                          <a:spcPts val="1200"/>
                        </a:spcBef>
                        <a:spcAft>
                          <a:spcPts val="1200"/>
                        </a:spcAft>
                      </a:pPr>
                      <a:r>
                        <a:rPr lang="en-IN" sz="1100" u="none" strike="noStrike" dirty="0">
                          <a:effectLst/>
                        </a:rPr>
                        <a:t>C</a:t>
                      </a:r>
                      <a:endParaRPr lang="en-IN" sz="1100" dirty="0">
                        <a:effectLst/>
                        <a:latin typeface="+mn-lt"/>
                      </a:endParaRPr>
                    </a:p>
                  </a:txBody>
                  <a:tcPr marL="30531" marR="30531" marT="30531" marB="30531"/>
                </a:tc>
                <a:tc>
                  <a:txBody>
                    <a:bodyPr/>
                    <a:lstStyle/>
                    <a:p>
                      <a:pPr algn="ctr" rtl="0" fontAlgn="t">
                        <a:spcBef>
                          <a:spcPts val="1200"/>
                        </a:spcBef>
                        <a:spcAft>
                          <a:spcPts val="1200"/>
                        </a:spcAft>
                      </a:pPr>
                      <a:r>
                        <a:rPr lang="en-IN" sz="1100" u="none" strike="noStrike" dirty="0">
                          <a:effectLst/>
                        </a:rPr>
                        <a:t>2</a:t>
                      </a:r>
                      <a:endParaRPr lang="en-IN" sz="1100" dirty="0">
                        <a:effectLst/>
                        <a:latin typeface="+mn-lt"/>
                      </a:endParaRPr>
                    </a:p>
                  </a:txBody>
                  <a:tcPr marL="30531" marR="30531" marT="30531" marB="30531"/>
                </a:tc>
                <a:tc>
                  <a:txBody>
                    <a:bodyPr/>
                    <a:lstStyle/>
                    <a:p>
                      <a:pPr algn="ctr" rtl="0" fontAlgn="t">
                        <a:spcBef>
                          <a:spcPts val="1200"/>
                        </a:spcBef>
                        <a:spcAft>
                          <a:spcPts val="0"/>
                        </a:spcAft>
                      </a:pPr>
                      <a:r>
                        <a:rPr lang="en-IN" sz="1100" u="none" strike="noStrike">
                          <a:effectLst/>
                        </a:rPr>
                        <a:t>4</a:t>
                      </a:r>
                      <a:endParaRPr lang="en-IN" sz="1100">
                        <a:effectLst/>
                        <a:latin typeface="+mn-lt"/>
                      </a:endParaRPr>
                    </a:p>
                  </a:txBody>
                  <a:tcPr marL="30531" marR="30531" marT="30531" marB="30531"/>
                </a:tc>
                <a:tc>
                  <a:txBody>
                    <a:bodyPr/>
                    <a:lstStyle/>
                    <a:p>
                      <a:pPr algn="ctr" rtl="0" fontAlgn="t">
                        <a:spcBef>
                          <a:spcPts val="1200"/>
                        </a:spcBef>
                        <a:spcAft>
                          <a:spcPts val="0"/>
                        </a:spcAft>
                      </a:pPr>
                      <a:r>
                        <a:rPr lang="en-IN" sz="1100" u="none" strike="noStrike">
                          <a:effectLst/>
                        </a:rPr>
                        <a:t>100%</a:t>
                      </a:r>
                      <a:endParaRPr lang="en-IN" sz="1100">
                        <a:effectLst/>
                        <a:latin typeface="+mn-lt"/>
                      </a:endParaRPr>
                    </a:p>
                  </a:txBody>
                  <a:tcPr marL="30531" marR="30531" marT="30531" marB="30531"/>
                </a:tc>
                <a:extLst>
                  <a:ext uri="{0D108BD9-81ED-4DB2-BD59-A6C34878D82A}">
                    <a16:rowId xmlns:a16="http://schemas.microsoft.com/office/drawing/2014/main" val="1560040816"/>
                  </a:ext>
                </a:extLst>
              </a:tr>
              <a:tr h="814109">
                <a:tc>
                  <a:txBody>
                    <a:bodyPr/>
                    <a:lstStyle/>
                    <a:p>
                      <a:pPr rtl="0" fontAlgn="t">
                        <a:spcBef>
                          <a:spcPts val="1200"/>
                        </a:spcBef>
                        <a:spcAft>
                          <a:spcPts val="1200"/>
                        </a:spcAft>
                      </a:pPr>
                      <a:r>
                        <a:rPr lang="en-IN" sz="1100" u="none" strike="noStrike">
                          <a:effectLst/>
                        </a:rPr>
                        <a:t>201</a:t>
                      </a:r>
                      <a:endParaRPr lang="en-IN" sz="1100">
                        <a:effectLst/>
                        <a:latin typeface="+mn-lt"/>
                      </a:endParaRPr>
                    </a:p>
                  </a:txBody>
                  <a:tcPr marL="30531" marR="30531" marT="30531" marB="30531"/>
                </a:tc>
                <a:tc>
                  <a:txBody>
                    <a:bodyPr/>
                    <a:lstStyle/>
                    <a:p>
                      <a:pPr rtl="0" fontAlgn="t">
                        <a:spcBef>
                          <a:spcPts val="1200"/>
                        </a:spcBef>
                        <a:spcAft>
                          <a:spcPts val="1200"/>
                        </a:spcAft>
                      </a:pPr>
                      <a:r>
                        <a:rPr lang="en-IN" sz="1100" u="none" strike="noStrike" dirty="0">
                          <a:effectLst/>
                        </a:rPr>
                        <a:t>Onset</a:t>
                      </a:r>
                      <a:endParaRPr lang="en-IN" sz="1100" dirty="0">
                        <a:effectLst/>
                        <a:latin typeface="+mn-lt"/>
                      </a:endParaRPr>
                    </a:p>
                  </a:txBody>
                  <a:tcPr marL="30531" marR="30531" marT="30531" marB="30531"/>
                </a:tc>
                <a:tc>
                  <a:txBody>
                    <a:bodyPr/>
                    <a:lstStyle/>
                    <a:p>
                      <a:pPr indent="0" rtl="0" fontAlgn="t">
                        <a:lnSpc>
                          <a:spcPct val="150000"/>
                        </a:lnSpc>
                        <a:spcBef>
                          <a:spcPts val="1200"/>
                        </a:spcBef>
                        <a:spcAft>
                          <a:spcPts val="1200"/>
                        </a:spcAft>
                      </a:pPr>
                      <a:r>
                        <a:rPr lang="en-US" sz="1100" u="none" strike="noStrike" dirty="0">
                          <a:effectLst/>
                        </a:rPr>
                        <a:t>As a End User, I want to be able to query from the website So that I can ask any query that I may face regarding the usage of the software</a:t>
                      </a:r>
                      <a:endParaRPr lang="en-US" sz="1100" dirty="0">
                        <a:effectLst/>
                        <a:latin typeface="+mn-lt"/>
                      </a:endParaRPr>
                    </a:p>
                  </a:txBody>
                  <a:tcPr marL="30531" marR="30531" marT="30531" marB="30531"/>
                </a:tc>
                <a:tc>
                  <a:txBody>
                    <a:bodyPr/>
                    <a:lstStyle/>
                    <a:p>
                      <a:pPr algn="ctr" rtl="0" fontAlgn="t">
                        <a:spcBef>
                          <a:spcPts val="1200"/>
                        </a:spcBef>
                        <a:spcAft>
                          <a:spcPts val="1200"/>
                        </a:spcAft>
                      </a:pPr>
                      <a:r>
                        <a:rPr lang="en-IN" sz="1100" u="none" strike="noStrike" dirty="0">
                          <a:effectLst/>
                        </a:rPr>
                        <a:t>C</a:t>
                      </a:r>
                      <a:endParaRPr lang="en-IN" sz="1100" dirty="0">
                        <a:effectLst/>
                        <a:latin typeface="+mn-lt"/>
                      </a:endParaRPr>
                    </a:p>
                  </a:txBody>
                  <a:tcPr marL="30531" marR="30531" marT="30531" marB="30531"/>
                </a:tc>
                <a:tc>
                  <a:txBody>
                    <a:bodyPr/>
                    <a:lstStyle/>
                    <a:p>
                      <a:pPr algn="ctr" rtl="0" fontAlgn="t">
                        <a:spcBef>
                          <a:spcPts val="1200"/>
                        </a:spcBef>
                        <a:spcAft>
                          <a:spcPts val="1200"/>
                        </a:spcAft>
                      </a:pPr>
                      <a:r>
                        <a:rPr lang="en-IN" sz="1100" u="none" strike="noStrike" dirty="0">
                          <a:effectLst/>
                        </a:rPr>
                        <a:t>2</a:t>
                      </a:r>
                      <a:endParaRPr lang="en-IN" sz="1100" dirty="0">
                        <a:effectLst/>
                        <a:latin typeface="+mn-lt"/>
                      </a:endParaRPr>
                    </a:p>
                  </a:txBody>
                  <a:tcPr marL="30531" marR="30531" marT="30531" marB="30531"/>
                </a:tc>
                <a:tc>
                  <a:txBody>
                    <a:bodyPr/>
                    <a:lstStyle/>
                    <a:p>
                      <a:pPr algn="ctr" rtl="0" fontAlgn="t">
                        <a:spcBef>
                          <a:spcPts val="1200"/>
                        </a:spcBef>
                        <a:spcAft>
                          <a:spcPts val="0"/>
                        </a:spcAft>
                      </a:pPr>
                      <a:r>
                        <a:rPr lang="en-IN" sz="1100" u="none" strike="noStrike" dirty="0">
                          <a:effectLst/>
                        </a:rPr>
                        <a:t>2</a:t>
                      </a:r>
                      <a:endParaRPr lang="en-IN" sz="1100" dirty="0">
                        <a:effectLst/>
                        <a:latin typeface="+mn-lt"/>
                      </a:endParaRPr>
                    </a:p>
                  </a:txBody>
                  <a:tcPr marL="30531" marR="30531" marT="30531" marB="30531"/>
                </a:tc>
                <a:tc>
                  <a:txBody>
                    <a:bodyPr/>
                    <a:lstStyle/>
                    <a:p>
                      <a:pPr algn="ctr" rtl="0" fontAlgn="t">
                        <a:spcBef>
                          <a:spcPts val="1200"/>
                        </a:spcBef>
                        <a:spcAft>
                          <a:spcPts val="0"/>
                        </a:spcAft>
                      </a:pPr>
                      <a:r>
                        <a:rPr lang="en-IN" sz="1100" u="none" strike="noStrike" dirty="0">
                          <a:effectLst/>
                        </a:rPr>
                        <a:t>100%</a:t>
                      </a:r>
                      <a:endParaRPr lang="en-IN" sz="1100" dirty="0">
                        <a:effectLst/>
                        <a:latin typeface="+mn-lt"/>
                      </a:endParaRPr>
                    </a:p>
                  </a:txBody>
                  <a:tcPr marL="30531" marR="30531" marT="30531" marB="30531"/>
                </a:tc>
                <a:extLst>
                  <a:ext uri="{0D108BD9-81ED-4DB2-BD59-A6C34878D82A}">
                    <a16:rowId xmlns:a16="http://schemas.microsoft.com/office/drawing/2014/main" val="101240378"/>
                  </a:ext>
                </a:extLst>
              </a:tr>
              <a:tr h="593565">
                <a:tc>
                  <a:txBody>
                    <a:bodyPr/>
                    <a:lstStyle/>
                    <a:p>
                      <a:pPr rtl="0" fontAlgn="t">
                        <a:spcBef>
                          <a:spcPts val="1200"/>
                        </a:spcBef>
                        <a:spcAft>
                          <a:spcPts val="1200"/>
                        </a:spcAft>
                      </a:pPr>
                      <a:r>
                        <a:rPr lang="en-IN" sz="1100" u="none" strike="noStrike">
                          <a:effectLst/>
                        </a:rPr>
                        <a:t>202</a:t>
                      </a:r>
                      <a:endParaRPr lang="en-IN" sz="1100">
                        <a:effectLst/>
                        <a:latin typeface="+mn-lt"/>
                      </a:endParaRPr>
                    </a:p>
                  </a:txBody>
                  <a:tcPr marL="30531" marR="30531" marT="30531" marB="30531"/>
                </a:tc>
                <a:tc>
                  <a:txBody>
                    <a:bodyPr/>
                    <a:lstStyle/>
                    <a:p>
                      <a:pPr rtl="0" fontAlgn="t">
                        <a:spcBef>
                          <a:spcPts val="1200"/>
                        </a:spcBef>
                        <a:spcAft>
                          <a:spcPts val="1200"/>
                        </a:spcAft>
                      </a:pPr>
                      <a:r>
                        <a:rPr lang="en-IN" sz="1100" u="none" strike="noStrike">
                          <a:effectLst/>
                        </a:rPr>
                        <a:t>Onset</a:t>
                      </a:r>
                      <a:endParaRPr lang="en-IN" sz="1100">
                        <a:effectLst/>
                        <a:latin typeface="+mn-lt"/>
                      </a:endParaRPr>
                    </a:p>
                  </a:txBody>
                  <a:tcPr marL="30531" marR="30531" marT="30531" marB="30531"/>
                </a:tc>
                <a:tc>
                  <a:txBody>
                    <a:bodyPr/>
                    <a:lstStyle/>
                    <a:p>
                      <a:pPr indent="0" rtl="0" fontAlgn="t">
                        <a:lnSpc>
                          <a:spcPct val="150000"/>
                        </a:lnSpc>
                        <a:spcBef>
                          <a:spcPts val="1200"/>
                        </a:spcBef>
                        <a:spcAft>
                          <a:spcPts val="1200"/>
                        </a:spcAft>
                      </a:pPr>
                      <a:r>
                        <a:rPr lang="en-US" sz="1100" u="none" strike="noStrike" dirty="0">
                          <a:effectLst/>
                        </a:rPr>
                        <a:t>As a End User, I want to  use the service So that  I can encrypt my data</a:t>
                      </a:r>
                      <a:endParaRPr lang="en-US" sz="1100" dirty="0">
                        <a:effectLst/>
                        <a:latin typeface="+mn-lt"/>
                      </a:endParaRPr>
                    </a:p>
                  </a:txBody>
                  <a:tcPr marL="30531" marR="30531" marT="30531" marB="30531"/>
                </a:tc>
                <a:tc>
                  <a:txBody>
                    <a:bodyPr/>
                    <a:lstStyle/>
                    <a:p>
                      <a:pPr algn="ctr" rtl="0" fontAlgn="t">
                        <a:spcBef>
                          <a:spcPts val="1200"/>
                        </a:spcBef>
                        <a:spcAft>
                          <a:spcPts val="1200"/>
                        </a:spcAft>
                      </a:pPr>
                      <a:r>
                        <a:rPr lang="en-IN" sz="1100" u="none" strike="noStrike">
                          <a:effectLst/>
                        </a:rPr>
                        <a:t>C</a:t>
                      </a:r>
                      <a:endParaRPr lang="en-IN" sz="1100">
                        <a:effectLst/>
                        <a:latin typeface="+mn-lt"/>
                      </a:endParaRPr>
                    </a:p>
                  </a:txBody>
                  <a:tcPr marL="30531" marR="30531" marT="30531" marB="30531"/>
                </a:tc>
                <a:tc>
                  <a:txBody>
                    <a:bodyPr/>
                    <a:lstStyle/>
                    <a:p>
                      <a:pPr algn="ctr" rtl="0" fontAlgn="t">
                        <a:spcBef>
                          <a:spcPts val="1200"/>
                        </a:spcBef>
                        <a:spcAft>
                          <a:spcPts val="1200"/>
                        </a:spcAft>
                      </a:pPr>
                      <a:r>
                        <a:rPr lang="en-IN" sz="1100" u="none" strike="noStrike">
                          <a:effectLst/>
                        </a:rPr>
                        <a:t>4</a:t>
                      </a:r>
                      <a:endParaRPr lang="en-IN" sz="1100">
                        <a:effectLst/>
                        <a:latin typeface="+mn-lt"/>
                      </a:endParaRPr>
                    </a:p>
                  </a:txBody>
                  <a:tcPr marL="30531" marR="30531" marT="30531" marB="30531"/>
                </a:tc>
                <a:tc>
                  <a:txBody>
                    <a:bodyPr/>
                    <a:lstStyle/>
                    <a:p>
                      <a:pPr algn="ctr" rtl="0" fontAlgn="t">
                        <a:spcBef>
                          <a:spcPts val="1200"/>
                        </a:spcBef>
                        <a:spcAft>
                          <a:spcPts val="0"/>
                        </a:spcAft>
                      </a:pPr>
                      <a:r>
                        <a:rPr lang="en-IN" sz="1100" u="none" strike="noStrike" dirty="0">
                          <a:effectLst/>
                        </a:rPr>
                        <a:t>6</a:t>
                      </a:r>
                      <a:endParaRPr lang="en-IN" sz="1100" dirty="0">
                        <a:effectLst/>
                        <a:latin typeface="+mn-lt"/>
                      </a:endParaRPr>
                    </a:p>
                  </a:txBody>
                  <a:tcPr marL="30531" marR="30531" marT="30531" marB="30531"/>
                </a:tc>
                <a:tc>
                  <a:txBody>
                    <a:bodyPr/>
                    <a:lstStyle/>
                    <a:p>
                      <a:pPr algn="ctr" rtl="0" fontAlgn="t">
                        <a:spcBef>
                          <a:spcPts val="1200"/>
                        </a:spcBef>
                        <a:spcAft>
                          <a:spcPts val="0"/>
                        </a:spcAft>
                      </a:pPr>
                      <a:r>
                        <a:rPr lang="en-IN" sz="1100" u="none" strike="noStrike" dirty="0">
                          <a:effectLst/>
                        </a:rPr>
                        <a:t>100%</a:t>
                      </a:r>
                      <a:endParaRPr lang="en-IN" sz="1100" dirty="0">
                        <a:effectLst/>
                        <a:latin typeface="+mn-lt"/>
                      </a:endParaRPr>
                    </a:p>
                  </a:txBody>
                  <a:tcPr marL="30531" marR="30531" marT="30531" marB="30531"/>
                </a:tc>
                <a:extLst>
                  <a:ext uri="{0D108BD9-81ED-4DB2-BD59-A6C34878D82A}">
                    <a16:rowId xmlns:a16="http://schemas.microsoft.com/office/drawing/2014/main" val="2314891043"/>
                  </a:ext>
                </a:extLst>
              </a:tr>
              <a:tr h="741560">
                <a:tc>
                  <a:txBody>
                    <a:bodyPr/>
                    <a:lstStyle/>
                    <a:p>
                      <a:pPr rtl="0" fontAlgn="t">
                        <a:spcBef>
                          <a:spcPts val="1200"/>
                        </a:spcBef>
                        <a:spcAft>
                          <a:spcPts val="1200"/>
                        </a:spcAft>
                      </a:pPr>
                      <a:r>
                        <a:rPr lang="en-IN" sz="1100" u="none" strike="noStrike">
                          <a:effectLst/>
                        </a:rPr>
                        <a:t>203</a:t>
                      </a:r>
                      <a:endParaRPr lang="en-IN" sz="1100">
                        <a:effectLst/>
                        <a:latin typeface="+mn-lt"/>
                      </a:endParaRPr>
                    </a:p>
                  </a:txBody>
                  <a:tcPr marL="30531" marR="30531" marT="30531" marB="30531"/>
                </a:tc>
                <a:tc>
                  <a:txBody>
                    <a:bodyPr/>
                    <a:lstStyle/>
                    <a:p>
                      <a:pPr rtl="0" fontAlgn="t">
                        <a:spcBef>
                          <a:spcPts val="1200"/>
                        </a:spcBef>
                        <a:spcAft>
                          <a:spcPts val="1200"/>
                        </a:spcAft>
                      </a:pPr>
                      <a:r>
                        <a:rPr lang="en-IN" sz="1100" u="none" strike="noStrike">
                          <a:effectLst/>
                        </a:rPr>
                        <a:t>Onset</a:t>
                      </a:r>
                      <a:endParaRPr lang="en-IN" sz="1100">
                        <a:effectLst/>
                        <a:latin typeface="+mn-lt"/>
                      </a:endParaRPr>
                    </a:p>
                  </a:txBody>
                  <a:tcPr marL="30531" marR="30531" marT="30531" marB="30531"/>
                </a:tc>
                <a:tc>
                  <a:txBody>
                    <a:bodyPr/>
                    <a:lstStyle/>
                    <a:p>
                      <a:pPr indent="0" rtl="0" fontAlgn="t">
                        <a:lnSpc>
                          <a:spcPct val="150000"/>
                        </a:lnSpc>
                        <a:spcBef>
                          <a:spcPts val="1200"/>
                        </a:spcBef>
                        <a:spcAft>
                          <a:spcPts val="1200"/>
                        </a:spcAft>
                      </a:pPr>
                      <a:r>
                        <a:rPr lang="en-US" sz="1100" u="none" strike="noStrike" dirty="0">
                          <a:effectLst/>
                        </a:rPr>
                        <a:t>As a System Admin, I want to be able to view who is registered So that I can keep track of existing users and new users.</a:t>
                      </a:r>
                      <a:endParaRPr lang="en-US" sz="1100" dirty="0">
                        <a:effectLst/>
                        <a:latin typeface="+mn-lt"/>
                      </a:endParaRPr>
                    </a:p>
                  </a:txBody>
                  <a:tcPr marL="30531" marR="30531" marT="30531" marB="30531"/>
                </a:tc>
                <a:tc>
                  <a:txBody>
                    <a:bodyPr/>
                    <a:lstStyle/>
                    <a:p>
                      <a:pPr algn="ctr" rtl="0" fontAlgn="t">
                        <a:spcBef>
                          <a:spcPts val="1200"/>
                        </a:spcBef>
                        <a:spcAft>
                          <a:spcPts val="1200"/>
                        </a:spcAft>
                      </a:pPr>
                      <a:r>
                        <a:rPr lang="en-IN" sz="1100" u="none" strike="noStrike">
                          <a:effectLst/>
                        </a:rPr>
                        <a:t>C</a:t>
                      </a:r>
                      <a:endParaRPr lang="en-IN" sz="1100">
                        <a:effectLst/>
                        <a:latin typeface="+mn-lt"/>
                      </a:endParaRPr>
                    </a:p>
                  </a:txBody>
                  <a:tcPr marL="30531" marR="30531" marT="30531" marB="30531"/>
                </a:tc>
                <a:tc>
                  <a:txBody>
                    <a:bodyPr/>
                    <a:lstStyle/>
                    <a:p>
                      <a:pPr algn="ctr" rtl="0" fontAlgn="t">
                        <a:spcBef>
                          <a:spcPts val="1200"/>
                        </a:spcBef>
                        <a:spcAft>
                          <a:spcPts val="1200"/>
                        </a:spcAft>
                      </a:pPr>
                      <a:r>
                        <a:rPr lang="en-IN" sz="1100" u="none" strike="noStrike" dirty="0">
                          <a:effectLst/>
                        </a:rPr>
                        <a:t>2</a:t>
                      </a:r>
                      <a:endParaRPr lang="en-IN" sz="1100" dirty="0">
                        <a:effectLst/>
                        <a:latin typeface="+mn-lt"/>
                      </a:endParaRPr>
                    </a:p>
                  </a:txBody>
                  <a:tcPr marL="30531" marR="30531" marT="30531" marB="30531"/>
                </a:tc>
                <a:tc>
                  <a:txBody>
                    <a:bodyPr/>
                    <a:lstStyle/>
                    <a:p>
                      <a:pPr algn="ctr"/>
                      <a:r>
                        <a:rPr lang="en-IN" sz="1100" u="none" strike="noStrike" dirty="0">
                          <a:effectLst/>
                        </a:rPr>
                        <a:t>2</a:t>
                      </a:r>
                      <a:endParaRPr lang="en-IN" dirty="0"/>
                    </a:p>
                  </a:txBody>
                  <a:tcPr marL="30531" marR="30531" marT="30531" marB="30531"/>
                </a:tc>
                <a:tc>
                  <a:txBody>
                    <a:bodyPr/>
                    <a:lstStyle/>
                    <a:p>
                      <a:pPr algn="ctr" rtl="0" fontAlgn="t">
                        <a:spcBef>
                          <a:spcPts val="1200"/>
                        </a:spcBef>
                        <a:spcAft>
                          <a:spcPts val="0"/>
                        </a:spcAft>
                      </a:pPr>
                      <a:r>
                        <a:rPr lang="en-IN" sz="1100" u="none" strike="noStrike" dirty="0">
                          <a:effectLst/>
                        </a:rPr>
                        <a:t>100%</a:t>
                      </a:r>
                      <a:endParaRPr lang="en-IN" sz="1100" dirty="0">
                        <a:effectLst/>
                        <a:latin typeface="+mn-lt"/>
                      </a:endParaRPr>
                    </a:p>
                  </a:txBody>
                  <a:tcPr marL="30531" marR="30531" marT="30531" marB="30531"/>
                </a:tc>
                <a:extLst>
                  <a:ext uri="{0D108BD9-81ED-4DB2-BD59-A6C34878D82A}">
                    <a16:rowId xmlns:a16="http://schemas.microsoft.com/office/drawing/2014/main" val="136016106"/>
                  </a:ext>
                </a:extLst>
              </a:tr>
            </a:tbl>
          </a:graphicData>
        </a:graphic>
      </p:graphicFrame>
      <p:sp>
        <p:nvSpPr>
          <p:cNvPr id="5" name="Rectangle 1">
            <a:extLst>
              <a:ext uri="{FF2B5EF4-FFF2-40B4-BE49-F238E27FC236}">
                <a16:creationId xmlns:a16="http://schemas.microsoft.com/office/drawing/2014/main" id="{E4649F50-1D15-4D0D-81EA-8892087F156B}"/>
              </a:ext>
            </a:extLst>
          </p:cNvPr>
          <p:cNvSpPr>
            <a:spLocks noChangeArrowheads="1"/>
          </p:cNvSpPr>
          <p:nvPr/>
        </p:nvSpPr>
        <p:spPr bwMode="auto">
          <a:xfrm>
            <a:off x="4676775" y="13208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92249332"/>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B3653D7A-44C1-43F0-ABD2-1BD8CC42B750}"/>
              </a:ext>
            </a:extLst>
          </p:cNvPr>
          <p:cNvGraphicFramePr>
            <a:graphicFrameLocks noGrp="1"/>
          </p:cNvGraphicFramePr>
          <p:nvPr>
            <p:extLst>
              <p:ext uri="{D42A27DB-BD31-4B8C-83A1-F6EECF244321}">
                <p14:modId xmlns:p14="http://schemas.microsoft.com/office/powerpoint/2010/main" val="80014602"/>
              </p:ext>
            </p:extLst>
          </p:nvPr>
        </p:nvGraphicFramePr>
        <p:xfrm>
          <a:off x="377123" y="388386"/>
          <a:ext cx="5325311" cy="4969120"/>
        </p:xfrm>
        <a:graphic>
          <a:graphicData uri="http://schemas.openxmlformats.org/drawingml/2006/table">
            <a:tbl>
              <a:tblPr>
                <a:tableStyleId>{46F890A9-2807-4EBB-B81D-B2AA78EC7F39}</a:tableStyleId>
              </a:tblPr>
              <a:tblGrid>
                <a:gridCol w="315454">
                  <a:extLst>
                    <a:ext uri="{9D8B030D-6E8A-4147-A177-3AD203B41FA5}">
                      <a16:colId xmlns:a16="http://schemas.microsoft.com/office/drawing/2014/main" val="1241711576"/>
                    </a:ext>
                  </a:extLst>
                </a:gridCol>
                <a:gridCol w="1984539">
                  <a:extLst>
                    <a:ext uri="{9D8B030D-6E8A-4147-A177-3AD203B41FA5}">
                      <a16:colId xmlns:a16="http://schemas.microsoft.com/office/drawing/2014/main" val="773061662"/>
                    </a:ext>
                  </a:extLst>
                </a:gridCol>
                <a:gridCol w="3025318">
                  <a:extLst>
                    <a:ext uri="{9D8B030D-6E8A-4147-A177-3AD203B41FA5}">
                      <a16:colId xmlns:a16="http://schemas.microsoft.com/office/drawing/2014/main" val="742072920"/>
                    </a:ext>
                  </a:extLst>
                </a:gridCol>
              </a:tblGrid>
              <a:tr h="0">
                <a:tc gridSpan="2">
                  <a:txBody>
                    <a:bodyPr/>
                    <a:lstStyle/>
                    <a:p>
                      <a:pPr algn="ctr" rtl="0" fontAlgn="t">
                        <a:spcBef>
                          <a:spcPts val="1200"/>
                        </a:spcBef>
                        <a:spcAft>
                          <a:spcPts val="0"/>
                        </a:spcAft>
                      </a:pPr>
                      <a:r>
                        <a:rPr lang="en-IN" sz="1000" b="1" u="none" strike="noStrike" dirty="0">
                          <a:effectLst/>
                        </a:rPr>
                        <a:t>Acceptance Criteria</a:t>
                      </a:r>
                      <a:endParaRPr lang="en-IN" sz="1600" b="1" dirty="0">
                        <a:effectLst/>
                      </a:endParaRPr>
                    </a:p>
                  </a:txBody>
                  <a:tcPr marL="45808" marR="45808" marT="45808" marB="45808"/>
                </a:tc>
                <a:tc hMerge="1">
                  <a:txBody>
                    <a:bodyPr/>
                    <a:lstStyle/>
                    <a:p>
                      <a:endParaRPr lang="en-IN"/>
                    </a:p>
                  </a:txBody>
                  <a:tcPr/>
                </a:tc>
                <a:tc>
                  <a:txBody>
                    <a:bodyPr/>
                    <a:lstStyle/>
                    <a:p>
                      <a:pPr algn="ctr" rtl="0" fontAlgn="t">
                        <a:spcBef>
                          <a:spcPts val="1200"/>
                        </a:spcBef>
                        <a:spcAft>
                          <a:spcPts val="0"/>
                        </a:spcAft>
                      </a:pPr>
                      <a:r>
                        <a:rPr lang="en-IN" sz="1000" b="1" u="none" strike="noStrike" dirty="0">
                          <a:effectLst/>
                        </a:rPr>
                        <a:t>Verification</a:t>
                      </a:r>
                      <a:endParaRPr lang="en-IN" sz="1600" b="1" dirty="0">
                        <a:effectLst/>
                      </a:endParaRPr>
                    </a:p>
                  </a:txBody>
                  <a:tcPr marL="45808" marR="45808" marT="45808" marB="45808"/>
                </a:tc>
                <a:extLst>
                  <a:ext uri="{0D108BD9-81ED-4DB2-BD59-A6C34878D82A}">
                    <a16:rowId xmlns:a16="http://schemas.microsoft.com/office/drawing/2014/main" val="2016234785"/>
                  </a:ext>
                </a:extLst>
              </a:tr>
              <a:tr h="0">
                <a:tc>
                  <a:txBody>
                    <a:bodyPr/>
                    <a:lstStyle/>
                    <a:p>
                      <a:pPr rtl="0" fontAlgn="t">
                        <a:spcBef>
                          <a:spcPts val="1200"/>
                        </a:spcBef>
                        <a:spcAft>
                          <a:spcPts val="0"/>
                        </a:spcAft>
                      </a:pPr>
                      <a:r>
                        <a:rPr lang="en-IN" sz="1000" u="none" strike="noStrike">
                          <a:effectLst/>
                        </a:rPr>
                        <a:t>210</a:t>
                      </a:r>
                      <a:endParaRPr lang="en-IN" sz="1600">
                        <a:effectLst/>
                      </a:endParaRPr>
                    </a:p>
                  </a:txBody>
                  <a:tcPr marL="45808" marR="45808" marT="45808" marB="45808"/>
                </a:tc>
                <a:tc>
                  <a:txBody>
                    <a:bodyPr/>
                    <a:lstStyle/>
                    <a:p>
                      <a:pPr rtl="0" fontAlgn="t">
                        <a:spcBef>
                          <a:spcPts val="1200"/>
                        </a:spcBef>
                        <a:spcAft>
                          <a:spcPts val="0"/>
                        </a:spcAft>
                      </a:pPr>
                      <a:r>
                        <a:rPr lang="en-US" sz="1000" u="none" strike="noStrike">
                          <a:effectLst/>
                        </a:rPr>
                        <a:t>Website successfully identifies the client platform and prepares application download.</a:t>
                      </a:r>
                      <a:endParaRPr lang="en-US" sz="1600">
                        <a:effectLst/>
                      </a:endParaRPr>
                    </a:p>
                    <a:p>
                      <a:pPr fontAlgn="t"/>
                      <a:br>
                        <a:rPr lang="en-US" sz="1600">
                          <a:effectLst/>
                        </a:rPr>
                      </a:br>
                      <a:br>
                        <a:rPr lang="en-US" sz="1600">
                          <a:effectLst/>
                        </a:rPr>
                      </a:br>
                      <a:endParaRPr lang="en-US" sz="1600">
                        <a:effectLst/>
                      </a:endParaRPr>
                    </a:p>
                  </a:txBody>
                  <a:tcPr marL="45808" marR="45808" marT="45808" marB="45808"/>
                </a:tc>
                <a:tc>
                  <a:txBody>
                    <a:bodyPr/>
                    <a:lstStyle/>
                    <a:p>
                      <a:pPr rtl="0" fontAlgn="t">
                        <a:spcBef>
                          <a:spcPts val="1200"/>
                        </a:spcBef>
                        <a:spcAft>
                          <a:spcPts val="0"/>
                        </a:spcAft>
                      </a:pPr>
                      <a:r>
                        <a:rPr lang="en-US" sz="1000" u="none" strike="noStrike">
                          <a:effectLst/>
                        </a:rPr>
                        <a:t>Create Test cases that verify downloads for each Major OS platform.</a:t>
                      </a:r>
                      <a:endParaRPr lang="en-US" sz="1600">
                        <a:effectLst/>
                      </a:endParaRPr>
                    </a:p>
                  </a:txBody>
                  <a:tcPr marL="45808" marR="45808" marT="45808" marB="45808"/>
                </a:tc>
                <a:extLst>
                  <a:ext uri="{0D108BD9-81ED-4DB2-BD59-A6C34878D82A}">
                    <a16:rowId xmlns:a16="http://schemas.microsoft.com/office/drawing/2014/main" val="3597595561"/>
                  </a:ext>
                </a:extLst>
              </a:tr>
              <a:tr h="189556">
                <a:tc>
                  <a:txBody>
                    <a:bodyPr/>
                    <a:lstStyle/>
                    <a:p>
                      <a:pPr rtl="0" fontAlgn="t">
                        <a:spcBef>
                          <a:spcPts val="1200"/>
                        </a:spcBef>
                        <a:spcAft>
                          <a:spcPts val="0"/>
                        </a:spcAft>
                      </a:pPr>
                      <a:r>
                        <a:rPr lang="en-IN" sz="1000" u="none" strike="noStrike">
                          <a:effectLst/>
                        </a:rPr>
                        <a:t>211</a:t>
                      </a:r>
                      <a:endParaRPr lang="en-IN" sz="1600">
                        <a:effectLst/>
                      </a:endParaRPr>
                    </a:p>
                  </a:txBody>
                  <a:tcPr marL="45808" marR="45808" marT="45808" marB="45808"/>
                </a:tc>
                <a:tc>
                  <a:txBody>
                    <a:bodyPr/>
                    <a:lstStyle/>
                    <a:p>
                      <a:pPr rtl="0" fontAlgn="t">
                        <a:spcBef>
                          <a:spcPts val="1200"/>
                        </a:spcBef>
                        <a:spcAft>
                          <a:spcPts val="0"/>
                        </a:spcAft>
                      </a:pPr>
                      <a:r>
                        <a:rPr lang="en-US" sz="1000" u="none" strike="noStrike">
                          <a:effectLst/>
                        </a:rPr>
                        <a:t>A Query section exists for customers to successfully interact with Support Staff.</a:t>
                      </a:r>
                      <a:endParaRPr lang="en-US" sz="1600">
                        <a:effectLst/>
                      </a:endParaRPr>
                    </a:p>
                    <a:p>
                      <a:pPr fontAlgn="t"/>
                      <a:br>
                        <a:rPr lang="en-US" sz="1600">
                          <a:effectLst/>
                        </a:rPr>
                      </a:br>
                      <a:endParaRPr lang="en-US" sz="1600">
                        <a:effectLst/>
                      </a:endParaRPr>
                    </a:p>
                  </a:txBody>
                  <a:tcPr marL="45808" marR="45808" marT="45808" marB="45808"/>
                </a:tc>
                <a:tc>
                  <a:txBody>
                    <a:bodyPr/>
                    <a:lstStyle/>
                    <a:p>
                      <a:pPr rtl="0" fontAlgn="t">
                        <a:spcBef>
                          <a:spcPts val="1200"/>
                        </a:spcBef>
                        <a:spcAft>
                          <a:spcPts val="0"/>
                        </a:spcAft>
                      </a:pPr>
                      <a:r>
                        <a:rPr lang="en-US" sz="1000" u="none" strike="noStrike">
                          <a:effectLst/>
                        </a:rPr>
                        <a:t>Create a Usability test for the Query Section on the Website.</a:t>
                      </a:r>
                      <a:endParaRPr lang="en-US" sz="1600">
                        <a:effectLst/>
                      </a:endParaRPr>
                    </a:p>
                  </a:txBody>
                  <a:tcPr marL="45808" marR="45808" marT="45808" marB="45808"/>
                </a:tc>
                <a:extLst>
                  <a:ext uri="{0D108BD9-81ED-4DB2-BD59-A6C34878D82A}">
                    <a16:rowId xmlns:a16="http://schemas.microsoft.com/office/drawing/2014/main" val="1999784119"/>
                  </a:ext>
                </a:extLst>
              </a:tr>
              <a:tr h="659677">
                <a:tc>
                  <a:txBody>
                    <a:bodyPr/>
                    <a:lstStyle/>
                    <a:p>
                      <a:pPr rtl="0" fontAlgn="t">
                        <a:spcBef>
                          <a:spcPts val="1200"/>
                        </a:spcBef>
                        <a:spcAft>
                          <a:spcPts val="0"/>
                        </a:spcAft>
                      </a:pPr>
                      <a:r>
                        <a:rPr lang="en-IN" sz="1000" u="none" strike="noStrike">
                          <a:effectLst/>
                        </a:rPr>
                        <a:t>212</a:t>
                      </a:r>
                      <a:endParaRPr lang="en-IN" sz="1600">
                        <a:effectLst/>
                      </a:endParaRPr>
                    </a:p>
                  </a:txBody>
                  <a:tcPr marL="45808" marR="45808" marT="45808" marB="45808"/>
                </a:tc>
                <a:tc>
                  <a:txBody>
                    <a:bodyPr/>
                    <a:lstStyle/>
                    <a:p>
                      <a:pPr rtl="0" fontAlgn="t">
                        <a:spcBef>
                          <a:spcPts val="1200"/>
                        </a:spcBef>
                        <a:spcAft>
                          <a:spcPts val="0"/>
                        </a:spcAft>
                      </a:pPr>
                      <a:r>
                        <a:rPr lang="en-US" sz="1000" u="none" strike="noStrike">
                          <a:effectLst/>
                        </a:rPr>
                        <a:t>Customer successfully launches the app and is able to Encrypt/Secure their data connection.</a:t>
                      </a:r>
                      <a:endParaRPr lang="en-US" sz="1600">
                        <a:effectLst/>
                      </a:endParaRPr>
                    </a:p>
                    <a:p>
                      <a:pPr fontAlgn="t"/>
                      <a:br>
                        <a:rPr lang="en-US" sz="1600">
                          <a:effectLst/>
                        </a:rPr>
                      </a:br>
                      <a:endParaRPr lang="en-US" sz="1600">
                        <a:effectLst/>
                      </a:endParaRPr>
                    </a:p>
                  </a:txBody>
                  <a:tcPr marL="45808" marR="45808" marT="45808" marB="45808"/>
                </a:tc>
                <a:tc>
                  <a:txBody>
                    <a:bodyPr/>
                    <a:lstStyle/>
                    <a:p>
                      <a:pPr rtl="0" fontAlgn="t">
                        <a:spcBef>
                          <a:spcPts val="1200"/>
                        </a:spcBef>
                        <a:spcAft>
                          <a:spcPts val="0"/>
                        </a:spcAft>
                      </a:pPr>
                      <a:r>
                        <a:rPr lang="en-US" sz="1000" u="none" strike="noStrike" dirty="0">
                          <a:effectLst/>
                        </a:rPr>
                        <a:t>Usability test to determine if customers can use the platform successfully.</a:t>
                      </a:r>
                      <a:endParaRPr lang="en-US" sz="1600" dirty="0">
                        <a:effectLst/>
                      </a:endParaRPr>
                    </a:p>
                    <a:p>
                      <a:pPr rtl="0" fontAlgn="t">
                        <a:spcBef>
                          <a:spcPts val="1200"/>
                        </a:spcBef>
                        <a:spcAft>
                          <a:spcPts val="0"/>
                        </a:spcAft>
                      </a:pPr>
                      <a:r>
                        <a:rPr lang="en-US" sz="1000" u="none" strike="noStrike" dirty="0">
                          <a:effectLst/>
                        </a:rPr>
                        <a:t>Create Test Cases for major bottleneck scenarios for encryption of data.</a:t>
                      </a:r>
                      <a:endParaRPr lang="en-US" sz="1600" dirty="0">
                        <a:effectLst/>
                      </a:endParaRPr>
                    </a:p>
                  </a:txBody>
                  <a:tcPr marL="45808" marR="45808" marT="45808" marB="45808"/>
                </a:tc>
                <a:extLst>
                  <a:ext uri="{0D108BD9-81ED-4DB2-BD59-A6C34878D82A}">
                    <a16:rowId xmlns:a16="http://schemas.microsoft.com/office/drawing/2014/main" val="751249589"/>
                  </a:ext>
                </a:extLst>
              </a:tr>
              <a:tr h="296126">
                <a:tc>
                  <a:txBody>
                    <a:bodyPr/>
                    <a:lstStyle/>
                    <a:p>
                      <a:pPr rtl="0" fontAlgn="t">
                        <a:spcBef>
                          <a:spcPts val="1200"/>
                        </a:spcBef>
                        <a:spcAft>
                          <a:spcPts val="0"/>
                        </a:spcAft>
                      </a:pPr>
                      <a:r>
                        <a:rPr lang="en-IN" sz="1000" u="none" strike="noStrike">
                          <a:effectLst/>
                        </a:rPr>
                        <a:t>213</a:t>
                      </a:r>
                      <a:endParaRPr lang="en-IN" sz="1600">
                        <a:effectLst/>
                      </a:endParaRPr>
                    </a:p>
                  </a:txBody>
                  <a:tcPr marL="45808" marR="45808" marT="45808" marB="45808"/>
                </a:tc>
                <a:tc>
                  <a:txBody>
                    <a:bodyPr/>
                    <a:lstStyle/>
                    <a:p>
                      <a:pPr rtl="0" fontAlgn="t">
                        <a:spcBef>
                          <a:spcPts val="0"/>
                        </a:spcBef>
                        <a:spcAft>
                          <a:spcPts val="0"/>
                        </a:spcAft>
                      </a:pPr>
                      <a:r>
                        <a:rPr lang="en-US" sz="1000" u="none" strike="noStrike" dirty="0">
                          <a:effectLst/>
                        </a:rPr>
                        <a:t>System successfully generated a log of all users registered by the form.</a:t>
                      </a:r>
                      <a:endParaRPr lang="en-US" sz="1600" dirty="0">
                        <a:effectLst/>
                      </a:endParaRPr>
                    </a:p>
                    <a:p>
                      <a:pPr fontAlgn="t"/>
                      <a:br>
                        <a:rPr lang="en-US" sz="1600" dirty="0">
                          <a:effectLst/>
                        </a:rPr>
                      </a:br>
                      <a:br>
                        <a:rPr lang="en-US" sz="1600" dirty="0">
                          <a:effectLst/>
                        </a:rPr>
                      </a:br>
                      <a:br>
                        <a:rPr lang="en-US" sz="1600" dirty="0">
                          <a:effectLst/>
                        </a:rPr>
                      </a:br>
                      <a:endParaRPr lang="en-US" sz="1600" dirty="0">
                        <a:effectLst/>
                      </a:endParaRPr>
                    </a:p>
                  </a:txBody>
                  <a:tcPr marL="45808" marR="45808" marT="45808" marB="45808"/>
                </a:tc>
                <a:tc>
                  <a:txBody>
                    <a:bodyPr/>
                    <a:lstStyle/>
                    <a:p>
                      <a:pPr rtl="0" fontAlgn="t">
                        <a:spcBef>
                          <a:spcPts val="1200"/>
                        </a:spcBef>
                        <a:spcAft>
                          <a:spcPts val="0"/>
                        </a:spcAft>
                      </a:pPr>
                      <a:r>
                        <a:rPr lang="en-US" sz="1000" u="none" strike="noStrike" dirty="0">
                          <a:effectLst/>
                        </a:rPr>
                        <a:t>Create test cases for creating system logs in for all types of registrations.</a:t>
                      </a:r>
                      <a:endParaRPr lang="en-US" sz="1600" dirty="0">
                        <a:effectLst/>
                      </a:endParaRPr>
                    </a:p>
                  </a:txBody>
                  <a:tcPr marL="45808" marR="45808" marT="45808" marB="45808"/>
                </a:tc>
                <a:extLst>
                  <a:ext uri="{0D108BD9-81ED-4DB2-BD59-A6C34878D82A}">
                    <a16:rowId xmlns:a16="http://schemas.microsoft.com/office/drawing/2014/main" val="2307222792"/>
                  </a:ext>
                </a:extLst>
              </a:tr>
            </a:tbl>
          </a:graphicData>
        </a:graphic>
      </p:graphicFrame>
      <p:sp>
        <p:nvSpPr>
          <p:cNvPr id="5" name="Rectangle 1">
            <a:extLst>
              <a:ext uri="{FF2B5EF4-FFF2-40B4-BE49-F238E27FC236}">
                <a16:creationId xmlns:a16="http://schemas.microsoft.com/office/drawing/2014/main" id="{BDB27C50-A7FE-4799-9913-585ED1F2E981}"/>
              </a:ext>
            </a:extLst>
          </p:cNvPr>
          <p:cNvSpPr>
            <a:spLocks noChangeArrowheads="1"/>
          </p:cNvSpPr>
          <p:nvPr/>
        </p:nvSpPr>
        <p:spPr bwMode="auto">
          <a:xfrm>
            <a:off x="3965575" y="18176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2E884BEC-BB54-4E03-9BB4-19D021DFDB5B}"/>
              </a:ext>
            </a:extLst>
          </p:cNvPr>
          <p:cNvGraphicFramePr>
            <a:graphicFrameLocks noGrp="1"/>
          </p:cNvGraphicFramePr>
          <p:nvPr>
            <p:extLst>
              <p:ext uri="{D42A27DB-BD31-4B8C-83A1-F6EECF244321}">
                <p14:modId xmlns:p14="http://schemas.microsoft.com/office/powerpoint/2010/main" val="642873641"/>
              </p:ext>
            </p:extLst>
          </p:nvPr>
        </p:nvGraphicFramePr>
        <p:xfrm>
          <a:off x="6287640" y="384886"/>
          <a:ext cx="5527237" cy="5140948"/>
        </p:xfrm>
        <a:graphic>
          <a:graphicData uri="http://schemas.openxmlformats.org/drawingml/2006/table">
            <a:tbl>
              <a:tblPr>
                <a:tableStyleId>{46F890A9-2807-4EBB-B81D-B2AA78EC7F39}</a:tableStyleId>
              </a:tblPr>
              <a:tblGrid>
                <a:gridCol w="229650">
                  <a:extLst>
                    <a:ext uri="{9D8B030D-6E8A-4147-A177-3AD203B41FA5}">
                      <a16:colId xmlns:a16="http://schemas.microsoft.com/office/drawing/2014/main" val="2754936913"/>
                    </a:ext>
                  </a:extLst>
                </a:gridCol>
                <a:gridCol w="2889007">
                  <a:extLst>
                    <a:ext uri="{9D8B030D-6E8A-4147-A177-3AD203B41FA5}">
                      <a16:colId xmlns:a16="http://schemas.microsoft.com/office/drawing/2014/main" val="1459432742"/>
                    </a:ext>
                  </a:extLst>
                </a:gridCol>
                <a:gridCol w="2408580">
                  <a:extLst>
                    <a:ext uri="{9D8B030D-6E8A-4147-A177-3AD203B41FA5}">
                      <a16:colId xmlns:a16="http://schemas.microsoft.com/office/drawing/2014/main" val="84362560"/>
                    </a:ext>
                  </a:extLst>
                </a:gridCol>
              </a:tblGrid>
              <a:tr h="0">
                <a:tc>
                  <a:txBody>
                    <a:bodyPr/>
                    <a:lstStyle/>
                    <a:p>
                      <a:pPr algn="ctr" rtl="0" fontAlgn="t">
                        <a:spcBef>
                          <a:spcPts val="0"/>
                        </a:spcBef>
                        <a:spcAft>
                          <a:spcPts val="0"/>
                        </a:spcAft>
                      </a:pPr>
                      <a:r>
                        <a:rPr lang="en-IN" sz="1000" b="1" u="none" strike="noStrike" dirty="0">
                          <a:effectLst/>
                        </a:rPr>
                        <a:t>ID</a:t>
                      </a:r>
                      <a:endParaRPr lang="en-IN" sz="1600" b="1" dirty="0">
                        <a:effectLst/>
                      </a:endParaRPr>
                    </a:p>
                  </a:txBody>
                  <a:tcPr marL="44181" marR="44181" marT="44181" marB="44181"/>
                </a:tc>
                <a:tc>
                  <a:txBody>
                    <a:bodyPr/>
                    <a:lstStyle/>
                    <a:p>
                      <a:pPr algn="ctr" rtl="0" fontAlgn="t">
                        <a:spcBef>
                          <a:spcPts val="0"/>
                        </a:spcBef>
                        <a:spcAft>
                          <a:spcPts val="0"/>
                        </a:spcAft>
                      </a:pPr>
                      <a:r>
                        <a:rPr lang="en-IN" sz="1000" b="1" u="none" strike="noStrike" dirty="0">
                          <a:effectLst/>
                        </a:rPr>
                        <a:t>Tasks</a:t>
                      </a:r>
                      <a:endParaRPr lang="en-IN" sz="1600" b="1" dirty="0">
                        <a:effectLst/>
                      </a:endParaRPr>
                    </a:p>
                  </a:txBody>
                  <a:tcPr marL="44181" marR="44181" marT="44181" marB="44181"/>
                </a:tc>
                <a:tc>
                  <a:txBody>
                    <a:bodyPr/>
                    <a:lstStyle/>
                    <a:p>
                      <a:pPr algn="ctr" rtl="0" fontAlgn="t">
                        <a:spcBef>
                          <a:spcPts val="0"/>
                        </a:spcBef>
                        <a:spcAft>
                          <a:spcPts val="0"/>
                        </a:spcAft>
                      </a:pPr>
                      <a:r>
                        <a:rPr lang="en-IN" sz="1000" b="1" u="none" strike="noStrike" dirty="0">
                          <a:effectLst/>
                        </a:rPr>
                        <a:t>Resource</a:t>
                      </a:r>
                      <a:endParaRPr lang="en-IN" sz="1600" b="1" dirty="0">
                        <a:effectLst/>
                      </a:endParaRPr>
                    </a:p>
                  </a:txBody>
                  <a:tcPr marL="44181" marR="44181" marT="44181" marB="44181"/>
                </a:tc>
                <a:extLst>
                  <a:ext uri="{0D108BD9-81ED-4DB2-BD59-A6C34878D82A}">
                    <a16:rowId xmlns:a16="http://schemas.microsoft.com/office/drawing/2014/main" val="1437746011"/>
                  </a:ext>
                </a:extLst>
              </a:tr>
              <a:tr h="679535">
                <a:tc>
                  <a:txBody>
                    <a:bodyPr/>
                    <a:lstStyle/>
                    <a:p>
                      <a:pPr algn="ctr" rtl="0" fontAlgn="t">
                        <a:spcBef>
                          <a:spcPts val="0"/>
                        </a:spcBef>
                        <a:spcAft>
                          <a:spcPts val="0"/>
                        </a:spcAft>
                      </a:pPr>
                      <a:r>
                        <a:rPr lang="en-IN" sz="1000" u="none" strike="noStrike">
                          <a:effectLst/>
                        </a:rPr>
                        <a:t>1</a:t>
                      </a:r>
                      <a:endParaRPr lang="en-IN" sz="1600">
                        <a:effectLst/>
                      </a:endParaRPr>
                    </a:p>
                  </a:txBody>
                  <a:tcPr marL="44181" marR="44181" marT="44181" marB="44181"/>
                </a:tc>
                <a:tc>
                  <a:txBody>
                    <a:bodyPr/>
                    <a:lstStyle/>
                    <a:p>
                      <a:pPr rtl="0" fontAlgn="t">
                        <a:spcBef>
                          <a:spcPts val="1200"/>
                        </a:spcBef>
                        <a:spcAft>
                          <a:spcPts val="0"/>
                        </a:spcAft>
                      </a:pPr>
                      <a:r>
                        <a:rPr lang="en-US" sz="1000" u="none" strike="noStrike" dirty="0">
                          <a:effectLst/>
                        </a:rPr>
                        <a:t>Developed a system which automatically detects the host OS platform and prepares the download for them, with a click of the Download Button.</a:t>
                      </a:r>
                      <a:endParaRPr lang="en-US" sz="1600" dirty="0">
                        <a:effectLst/>
                      </a:endParaRPr>
                    </a:p>
                    <a:p>
                      <a:pPr fontAlgn="t"/>
                      <a:br>
                        <a:rPr lang="en-US" sz="1600" dirty="0">
                          <a:effectLst/>
                        </a:rPr>
                      </a:br>
                      <a:endParaRPr lang="en-US" sz="1600" dirty="0">
                        <a:effectLst/>
                      </a:endParaRPr>
                    </a:p>
                  </a:txBody>
                  <a:tcPr marL="44181" marR="44181" marT="44181" marB="44181"/>
                </a:tc>
                <a:tc>
                  <a:txBody>
                    <a:bodyPr/>
                    <a:lstStyle/>
                    <a:p>
                      <a:pPr rtl="0" fontAlgn="t">
                        <a:spcBef>
                          <a:spcPts val="0"/>
                        </a:spcBef>
                        <a:spcAft>
                          <a:spcPts val="0"/>
                        </a:spcAft>
                      </a:pPr>
                      <a:r>
                        <a:rPr lang="en-IN" sz="1000" u="none" strike="noStrike">
                          <a:effectLst/>
                        </a:rPr>
                        <a:t>Team member 1</a:t>
                      </a:r>
                      <a:endParaRPr lang="en-IN" sz="1600">
                        <a:effectLst/>
                      </a:endParaRPr>
                    </a:p>
                  </a:txBody>
                  <a:tcPr marL="44181" marR="44181" marT="44181" marB="44181"/>
                </a:tc>
                <a:extLst>
                  <a:ext uri="{0D108BD9-81ED-4DB2-BD59-A6C34878D82A}">
                    <a16:rowId xmlns:a16="http://schemas.microsoft.com/office/drawing/2014/main" val="145964958"/>
                  </a:ext>
                </a:extLst>
              </a:tr>
              <a:tr h="769793">
                <a:tc>
                  <a:txBody>
                    <a:bodyPr/>
                    <a:lstStyle/>
                    <a:p>
                      <a:pPr algn="ctr" rtl="0" fontAlgn="t">
                        <a:spcBef>
                          <a:spcPts val="0"/>
                        </a:spcBef>
                        <a:spcAft>
                          <a:spcPts val="0"/>
                        </a:spcAft>
                      </a:pPr>
                      <a:r>
                        <a:rPr lang="en-IN" sz="1000" u="none" strike="noStrike">
                          <a:effectLst/>
                        </a:rPr>
                        <a:t>2</a:t>
                      </a:r>
                      <a:endParaRPr lang="en-IN" sz="1600">
                        <a:effectLst/>
                      </a:endParaRPr>
                    </a:p>
                  </a:txBody>
                  <a:tcPr marL="44181" marR="44181" marT="44181" marB="44181"/>
                </a:tc>
                <a:tc>
                  <a:txBody>
                    <a:bodyPr/>
                    <a:lstStyle/>
                    <a:p>
                      <a:pPr rtl="0" fontAlgn="t">
                        <a:spcBef>
                          <a:spcPts val="1200"/>
                        </a:spcBef>
                        <a:spcAft>
                          <a:spcPts val="0"/>
                        </a:spcAft>
                      </a:pPr>
                      <a:r>
                        <a:rPr lang="en-US" sz="1000" u="none" strike="noStrike" dirty="0">
                          <a:effectLst/>
                        </a:rPr>
                        <a:t>Developed the Back-End for the Query System.</a:t>
                      </a:r>
                      <a:endParaRPr lang="en-US" sz="1600" dirty="0">
                        <a:effectLst/>
                      </a:endParaRPr>
                    </a:p>
                    <a:p>
                      <a:pPr fontAlgn="t"/>
                      <a:br>
                        <a:rPr lang="en-US" sz="1600" dirty="0">
                          <a:effectLst/>
                        </a:rPr>
                      </a:br>
                      <a:endParaRPr lang="en-US" sz="1600" dirty="0">
                        <a:effectLst/>
                      </a:endParaRPr>
                    </a:p>
                  </a:txBody>
                  <a:tcPr marL="44181" marR="44181" marT="44181" marB="44181"/>
                </a:tc>
                <a:tc>
                  <a:txBody>
                    <a:bodyPr/>
                    <a:lstStyle/>
                    <a:p>
                      <a:pPr rtl="0" fontAlgn="t">
                        <a:spcBef>
                          <a:spcPts val="0"/>
                        </a:spcBef>
                        <a:spcAft>
                          <a:spcPts val="0"/>
                        </a:spcAft>
                      </a:pPr>
                      <a:r>
                        <a:rPr lang="en-IN" sz="1000" u="none" strike="noStrike" dirty="0">
                          <a:effectLst/>
                        </a:rPr>
                        <a:t>Team member 2</a:t>
                      </a:r>
                      <a:endParaRPr lang="en-IN" sz="1600" dirty="0">
                        <a:effectLst/>
                      </a:endParaRPr>
                    </a:p>
                  </a:txBody>
                  <a:tcPr marL="44181" marR="44181" marT="44181" marB="44181"/>
                </a:tc>
                <a:extLst>
                  <a:ext uri="{0D108BD9-81ED-4DB2-BD59-A6C34878D82A}">
                    <a16:rowId xmlns:a16="http://schemas.microsoft.com/office/drawing/2014/main" val="3400179637"/>
                  </a:ext>
                </a:extLst>
              </a:tr>
              <a:tr h="898634">
                <a:tc>
                  <a:txBody>
                    <a:bodyPr/>
                    <a:lstStyle/>
                    <a:p>
                      <a:pPr algn="ctr" rtl="0" fontAlgn="t">
                        <a:spcBef>
                          <a:spcPts val="0"/>
                        </a:spcBef>
                        <a:spcAft>
                          <a:spcPts val="0"/>
                        </a:spcAft>
                      </a:pPr>
                      <a:r>
                        <a:rPr lang="en-IN" sz="1000" u="none" strike="noStrike">
                          <a:effectLst/>
                        </a:rPr>
                        <a:t>3</a:t>
                      </a:r>
                      <a:endParaRPr lang="en-IN" sz="1600">
                        <a:effectLst/>
                      </a:endParaRPr>
                    </a:p>
                  </a:txBody>
                  <a:tcPr marL="44181" marR="44181" marT="44181" marB="44181"/>
                </a:tc>
                <a:tc>
                  <a:txBody>
                    <a:bodyPr/>
                    <a:lstStyle/>
                    <a:p>
                      <a:pPr rtl="0" fontAlgn="t">
                        <a:spcBef>
                          <a:spcPts val="1200"/>
                        </a:spcBef>
                        <a:spcAft>
                          <a:spcPts val="0"/>
                        </a:spcAft>
                      </a:pPr>
                      <a:r>
                        <a:rPr lang="en-US" sz="1000" u="none" strike="noStrike" dirty="0">
                          <a:effectLst/>
                        </a:rPr>
                        <a:t>Integrated and Developed the UI for the Query System in accordance to modern UI/UX standards.</a:t>
                      </a:r>
                      <a:endParaRPr lang="en-US" sz="1600" dirty="0">
                        <a:effectLst/>
                      </a:endParaRPr>
                    </a:p>
                    <a:p>
                      <a:pPr fontAlgn="t"/>
                      <a:br>
                        <a:rPr lang="en-US" sz="1600" dirty="0">
                          <a:effectLst/>
                        </a:rPr>
                      </a:br>
                      <a:endParaRPr lang="en-US" sz="1600" dirty="0">
                        <a:effectLst/>
                      </a:endParaRPr>
                    </a:p>
                  </a:txBody>
                  <a:tcPr marL="44181" marR="44181" marT="44181" marB="44181"/>
                </a:tc>
                <a:tc>
                  <a:txBody>
                    <a:bodyPr/>
                    <a:lstStyle/>
                    <a:p>
                      <a:pPr rtl="0" fontAlgn="t">
                        <a:spcBef>
                          <a:spcPts val="0"/>
                        </a:spcBef>
                        <a:spcAft>
                          <a:spcPts val="0"/>
                        </a:spcAft>
                      </a:pPr>
                      <a:r>
                        <a:rPr lang="en-IN" sz="1000" u="none" strike="noStrike" dirty="0">
                          <a:effectLst/>
                        </a:rPr>
                        <a:t>Team member 2</a:t>
                      </a:r>
                      <a:endParaRPr lang="en-IN" sz="1600" dirty="0">
                        <a:effectLst/>
                      </a:endParaRPr>
                    </a:p>
                  </a:txBody>
                  <a:tcPr marL="44181" marR="44181" marT="44181" marB="44181"/>
                </a:tc>
                <a:extLst>
                  <a:ext uri="{0D108BD9-81ED-4DB2-BD59-A6C34878D82A}">
                    <a16:rowId xmlns:a16="http://schemas.microsoft.com/office/drawing/2014/main" val="1960558556"/>
                  </a:ext>
                </a:extLst>
              </a:tr>
              <a:tr h="1108000">
                <a:tc>
                  <a:txBody>
                    <a:bodyPr/>
                    <a:lstStyle/>
                    <a:p>
                      <a:pPr algn="ctr" rtl="0" fontAlgn="t">
                        <a:spcBef>
                          <a:spcPts val="0"/>
                        </a:spcBef>
                        <a:spcAft>
                          <a:spcPts val="0"/>
                        </a:spcAft>
                      </a:pPr>
                      <a:r>
                        <a:rPr lang="en-IN" sz="1000" u="none" strike="noStrike">
                          <a:effectLst/>
                        </a:rPr>
                        <a:t>4</a:t>
                      </a:r>
                      <a:endParaRPr lang="en-IN" sz="1600">
                        <a:effectLst/>
                      </a:endParaRPr>
                    </a:p>
                  </a:txBody>
                  <a:tcPr marL="44181" marR="44181" marT="44181" marB="44181"/>
                </a:tc>
                <a:tc>
                  <a:txBody>
                    <a:bodyPr/>
                    <a:lstStyle/>
                    <a:p>
                      <a:pPr rtl="0" fontAlgn="t">
                        <a:spcBef>
                          <a:spcPts val="1200"/>
                        </a:spcBef>
                        <a:spcAft>
                          <a:spcPts val="0"/>
                        </a:spcAft>
                      </a:pPr>
                      <a:r>
                        <a:rPr lang="en-US" sz="1000" u="none" strike="noStrike" dirty="0">
                          <a:effectLst/>
                        </a:rPr>
                        <a:t>Developed the essentials of the Encryption System that secured the User Data Connection.</a:t>
                      </a:r>
                      <a:endParaRPr lang="en-US" sz="1600" dirty="0">
                        <a:effectLst/>
                      </a:endParaRPr>
                    </a:p>
                    <a:p>
                      <a:pPr fontAlgn="t"/>
                      <a:br>
                        <a:rPr lang="en-US" sz="1600" dirty="0">
                          <a:effectLst/>
                        </a:rPr>
                      </a:br>
                      <a:br>
                        <a:rPr lang="en-US" sz="1600" dirty="0">
                          <a:effectLst/>
                        </a:rPr>
                      </a:br>
                      <a:endParaRPr lang="en-US" sz="1600" dirty="0">
                        <a:effectLst/>
                      </a:endParaRPr>
                    </a:p>
                  </a:txBody>
                  <a:tcPr marL="44181" marR="44181" marT="44181" marB="44181"/>
                </a:tc>
                <a:tc>
                  <a:txBody>
                    <a:bodyPr/>
                    <a:lstStyle/>
                    <a:p>
                      <a:pPr rtl="0" fontAlgn="t">
                        <a:spcBef>
                          <a:spcPts val="0"/>
                        </a:spcBef>
                        <a:spcAft>
                          <a:spcPts val="0"/>
                        </a:spcAft>
                      </a:pPr>
                      <a:r>
                        <a:rPr lang="en-IN" sz="1000" u="none" strike="noStrike">
                          <a:effectLst/>
                        </a:rPr>
                        <a:t>Team member 3</a:t>
                      </a:r>
                      <a:endParaRPr lang="en-IN" sz="1600">
                        <a:effectLst/>
                      </a:endParaRPr>
                    </a:p>
                  </a:txBody>
                  <a:tcPr marL="44181" marR="44181" marT="44181" marB="44181"/>
                </a:tc>
                <a:extLst>
                  <a:ext uri="{0D108BD9-81ED-4DB2-BD59-A6C34878D82A}">
                    <a16:rowId xmlns:a16="http://schemas.microsoft.com/office/drawing/2014/main" val="2800892534"/>
                  </a:ext>
                </a:extLst>
              </a:tr>
              <a:tr h="1073835">
                <a:tc>
                  <a:txBody>
                    <a:bodyPr/>
                    <a:lstStyle/>
                    <a:p>
                      <a:pPr algn="ctr" rtl="0" fontAlgn="t">
                        <a:spcBef>
                          <a:spcPts val="0"/>
                        </a:spcBef>
                        <a:spcAft>
                          <a:spcPts val="0"/>
                        </a:spcAft>
                      </a:pPr>
                      <a:r>
                        <a:rPr lang="en-IN" sz="1000" u="none" strike="noStrike">
                          <a:effectLst/>
                        </a:rPr>
                        <a:t>5</a:t>
                      </a:r>
                      <a:endParaRPr lang="en-IN" sz="1600">
                        <a:effectLst/>
                      </a:endParaRPr>
                    </a:p>
                  </a:txBody>
                  <a:tcPr marL="44181" marR="44181" marT="44181" marB="44181"/>
                </a:tc>
                <a:tc>
                  <a:txBody>
                    <a:bodyPr/>
                    <a:lstStyle/>
                    <a:p>
                      <a:pPr rtl="0" fontAlgn="t">
                        <a:spcBef>
                          <a:spcPts val="1200"/>
                        </a:spcBef>
                        <a:spcAft>
                          <a:spcPts val="0"/>
                        </a:spcAft>
                      </a:pPr>
                      <a:r>
                        <a:rPr lang="en-US" sz="1000" u="none" strike="noStrike" dirty="0">
                          <a:effectLst/>
                        </a:rPr>
                        <a:t>Developed a system which logs Error/Lost data information and registered User data.</a:t>
                      </a:r>
                      <a:endParaRPr lang="en-US" sz="1600" dirty="0">
                        <a:effectLst/>
                      </a:endParaRPr>
                    </a:p>
                  </a:txBody>
                  <a:tcPr marL="44181" marR="44181" marT="44181" marB="44181"/>
                </a:tc>
                <a:tc>
                  <a:txBody>
                    <a:bodyPr/>
                    <a:lstStyle/>
                    <a:p>
                      <a:pPr rtl="0" fontAlgn="t">
                        <a:spcBef>
                          <a:spcPts val="0"/>
                        </a:spcBef>
                        <a:spcAft>
                          <a:spcPts val="0"/>
                        </a:spcAft>
                      </a:pPr>
                      <a:r>
                        <a:rPr lang="en-IN" sz="1000" u="none" strike="noStrike" dirty="0">
                          <a:effectLst/>
                        </a:rPr>
                        <a:t>Team member 5</a:t>
                      </a:r>
                      <a:endParaRPr lang="en-IN" sz="1600" dirty="0">
                        <a:effectLst/>
                      </a:endParaRPr>
                    </a:p>
                  </a:txBody>
                  <a:tcPr marL="44181" marR="44181" marT="44181" marB="44181"/>
                </a:tc>
                <a:extLst>
                  <a:ext uri="{0D108BD9-81ED-4DB2-BD59-A6C34878D82A}">
                    <a16:rowId xmlns:a16="http://schemas.microsoft.com/office/drawing/2014/main" val="1282368174"/>
                  </a:ext>
                </a:extLst>
              </a:tr>
            </a:tbl>
          </a:graphicData>
        </a:graphic>
      </p:graphicFrame>
      <p:sp>
        <p:nvSpPr>
          <p:cNvPr id="7" name="Rectangle 2">
            <a:extLst>
              <a:ext uri="{FF2B5EF4-FFF2-40B4-BE49-F238E27FC236}">
                <a16:creationId xmlns:a16="http://schemas.microsoft.com/office/drawing/2014/main" id="{3085BCE7-3F14-4A7A-BCA6-CAEDA987CC24}"/>
              </a:ext>
            </a:extLst>
          </p:cNvPr>
          <p:cNvSpPr>
            <a:spLocks noChangeArrowheads="1"/>
          </p:cNvSpPr>
          <p:nvPr/>
        </p:nvSpPr>
        <p:spPr bwMode="auto">
          <a:xfrm>
            <a:off x="5916386" y="55432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05973137"/>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A7501-B466-4AE6-AA46-8AC75D236B69}"/>
              </a:ext>
            </a:extLst>
          </p:cNvPr>
          <p:cNvSpPr>
            <a:spLocks noGrp="1"/>
          </p:cNvSpPr>
          <p:nvPr>
            <p:ph type="title"/>
          </p:nvPr>
        </p:nvSpPr>
        <p:spPr>
          <a:xfrm>
            <a:off x="628532" y="255833"/>
            <a:ext cx="10515600" cy="1325563"/>
          </a:xfrm>
        </p:spPr>
        <p:txBody>
          <a:bodyPr/>
          <a:lstStyle/>
          <a:p>
            <a:r>
              <a:rPr lang="en-IN" dirty="0">
                <a:solidFill>
                  <a:srgbClr val="D83E48"/>
                </a:solidFill>
              </a:rPr>
              <a:t>Sprint 3</a:t>
            </a:r>
          </a:p>
        </p:txBody>
      </p:sp>
      <p:sp>
        <p:nvSpPr>
          <p:cNvPr id="4" name="Rectangle 3">
            <a:extLst>
              <a:ext uri="{FF2B5EF4-FFF2-40B4-BE49-F238E27FC236}">
                <a16:creationId xmlns:a16="http://schemas.microsoft.com/office/drawing/2014/main" id="{705F2AC7-63F1-44A4-B19F-68FC5F40573F}"/>
              </a:ext>
            </a:extLst>
          </p:cNvPr>
          <p:cNvSpPr/>
          <p:nvPr/>
        </p:nvSpPr>
        <p:spPr>
          <a:xfrm>
            <a:off x="5257800" y="509264"/>
            <a:ext cx="6096000" cy="1508105"/>
          </a:xfrm>
          <a:prstGeom prst="rect">
            <a:avLst/>
          </a:prstGeom>
        </p:spPr>
        <p:txBody>
          <a:bodyPr>
            <a:spAutoFit/>
          </a:bodyPr>
          <a:lstStyle/>
          <a:p>
            <a:pPr algn="r">
              <a:spcBef>
                <a:spcPts val="1200"/>
              </a:spcBef>
            </a:pPr>
            <a:r>
              <a:rPr lang="en-US" b="1" dirty="0">
                <a:solidFill>
                  <a:srgbClr val="000000"/>
                </a:solidFill>
                <a:latin typeface="Arial" panose="020B0604020202020204" pitchFamily="34" charset="0"/>
              </a:rPr>
              <a:t>Estimated User Story Points: </a:t>
            </a:r>
            <a:r>
              <a:rPr lang="en-US" dirty="0">
                <a:solidFill>
                  <a:srgbClr val="000000"/>
                </a:solidFill>
                <a:latin typeface="Arial" panose="020B0604020202020204" pitchFamily="34" charset="0"/>
              </a:rPr>
              <a:t>15</a:t>
            </a:r>
            <a:endParaRPr lang="en-US" dirty="0"/>
          </a:p>
          <a:p>
            <a:pPr algn="r">
              <a:spcBef>
                <a:spcPts val="1200"/>
              </a:spcBef>
              <a:spcAft>
                <a:spcPts val="1200"/>
              </a:spcAft>
            </a:pPr>
            <a:r>
              <a:rPr lang="en-US" b="1" dirty="0">
                <a:solidFill>
                  <a:srgbClr val="000000"/>
                </a:solidFill>
                <a:latin typeface="Arial" panose="020B0604020202020204" pitchFamily="34" charset="0"/>
              </a:rPr>
              <a:t>Actual Completed User Story Points: </a:t>
            </a:r>
            <a:r>
              <a:rPr lang="en-US" dirty="0">
                <a:solidFill>
                  <a:srgbClr val="000000"/>
                </a:solidFill>
                <a:latin typeface="Arial" panose="020B0604020202020204" pitchFamily="34" charset="0"/>
              </a:rPr>
              <a:t>15</a:t>
            </a:r>
            <a:endParaRPr lang="en-US" dirty="0"/>
          </a:p>
          <a:p>
            <a:pPr algn="r"/>
            <a:br>
              <a:rPr lang="en-US" dirty="0"/>
            </a:br>
            <a:endParaRPr lang="en-IN" dirty="0"/>
          </a:p>
        </p:txBody>
      </p:sp>
      <p:graphicFrame>
        <p:nvGraphicFramePr>
          <p:cNvPr id="5" name="Table 4">
            <a:extLst>
              <a:ext uri="{FF2B5EF4-FFF2-40B4-BE49-F238E27FC236}">
                <a16:creationId xmlns:a16="http://schemas.microsoft.com/office/drawing/2014/main" id="{73049803-174F-41BE-9467-55D0CD45D4E7}"/>
              </a:ext>
            </a:extLst>
          </p:cNvPr>
          <p:cNvGraphicFramePr>
            <a:graphicFrameLocks noGrp="1"/>
          </p:cNvGraphicFramePr>
          <p:nvPr>
            <p:extLst>
              <p:ext uri="{D42A27DB-BD31-4B8C-83A1-F6EECF244321}">
                <p14:modId xmlns:p14="http://schemas.microsoft.com/office/powerpoint/2010/main" val="134467190"/>
              </p:ext>
            </p:extLst>
          </p:nvPr>
        </p:nvGraphicFramePr>
        <p:xfrm>
          <a:off x="628532" y="1581396"/>
          <a:ext cx="10934935" cy="4051436"/>
        </p:xfrm>
        <a:graphic>
          <a:graphicData uri="http://schemas.openxmlformats.org/drawingml/2006/table">
            <a:tbl>
              <a:tblPr>
                <a:tableStyleId>{46F890A9-2807-4EBB-B81D-B2AA78EC7F39}</a:tableStyleId>
              </a:tblPr>
              <a:tblGrid>
                <a:gridCol w="404122">
                  <a:extLst>
                    <a:ext uri="{9D8B030D-6E8A-4147-A177-3AD203B41FA5}">
                      <a16:colId xmlns:a16="http://schemas.microsoft.com/office/drawing/2014/main" val="882499900"/>
                    </a:ext>
                  </a:extLst>
                </a:gridCol>
                <a:gridCol w="1051842">
                  <a:extLst>
                    <a:ext uri="{9D8B030D-6E8A-4147-A177-3AD203B41FA5}">
                      <a16:colId xmlns:a16="http://schemas.microsoft.com/office/drawing/2014/main" val="182026795"/>
                    </a:ext>
                  </a:extLst>
                </a:gridCol>
                <a:gridCol w="3763498">
                  <a:extLst>
                    <a:ext uri="{9D8B030D-6E8A-4147-A177-3AD203B41FA5}">
                      <a16:colId xmlns:a16="http://schemas.microsoft.com/office/drawing/2014/main" val="808473829"/>
                    </a:ext>
                  </a:extLst>
                </a:gridCol>
                <a:gridCol w="709657">
                  <a:extLst>
                    <a:ext uri="{9D8B030D-6E8A-4147-A177-3AD203B41FA5}">
                      <a16:colId xmlns:a16="http://schemas.microsoft.com/office/drawing/2014/main" val="65117505"/>
                    </a:ext>
                  </a:extLst>
                </a:gridCol>
                <a:gridCol w="1072200">
                  <a:extLst>
                    <a:ext uri="{9D8B030D-6E8A-4147-A177-3AD203B41FA5}">
                      <a16:colId xmlns:a16="http://schemas.microsoft.com/office/drawing/2014/main" val="2696611205"/>
                    </a:ext>
                  </a:extLst>
                </a:gridCol>
                <a:gridCol w="2372621">
                  <a:extLst>
                    <a:ext uri="{9D8B030D-6E8A-4147-A177-3AD203B41FA5}">
                      <a16:colId xmlns:a16="http://schemas.microsoft.com/office/drawing/2014/main" val="3156471243"/>
                    </a:ext>
                  </a:extLst>
                </a:gridCol>
                <a:gridCol w="1560995">
                  <a:extLst>
                    <a:ext uri="{9D8B030D-6E8A-4147-A177-3AD203B41FA5}">
                      <a16:colId xmlns:a16="http://schemas.microsoft.com/office/drawing/2014/main" val="821788907"/>
                    </a:ext>
                  </a:extLst>
                </a:gridCol>
              </a:tblGrid>
              <a:tr h="231774">
                <a:tc>
                  <a:txBody>
                    <a:bodyPr/>
                    <a:lstStyle/>
                    <a:p>
                      <a:pPr algn="ctr" rtl="0" fontAlgn="t">
                        <a:spcBef>
                          <a:spcPts val="1200"/>
                        </a:spcBef>
                        <a:spcAft>
                          <a:spcPts val="1200"/>
                        </a:spcAft>
                      </a:pPr>
                      <a:r>
                        <a:rPr lang="en-IN" sz="1200" b="1" u="none" strike="noStrike" dirty="0">
                          <a:effectLst/>
                        </a:rPr>
                        <a:t>ID</a:t>
                      </a:r>
                      <a:endParaRPr lang="en-IN" sz="2400" b="1" dirty="0">
                        <a:effectLst/>
                      </a:endParaRPr>
                    </a:p>
                  </a:txBody>
                  <a:tcPr marL="58392" marR="58392" marT="58392" marB="58392"/>
                </a:tc>
                <a:tc>
                  <a:txBody>
                    <a:bodyPr/>
                    <a:lstStyle/>
                    <a:p>
                      <a:pPr algn="ctr" rtl="0" fontAlgn="t">
                        <a:spcBef>
                          <a:spcPts val="1200"/>
                        </a:spcBef>
                        <a:spcAft>
                          <a:spcPts val="1200"/>
                        </a:spcAft>
                      </a:pPr>
                      <a:r>
                        <a:rPr lang="en-IN" sz="1200" b="1" u="none" strike="noStrike" dirty="0">
                          <a:effectLst/>
                        </a:rPr>
                        <a:t>Added</a:t>
                      </a:r>
                      <a:endParaRPr lang="en-IN" sz="2400" b="1" dirty="0">
                        <a:effectLst/>
                      </a:endParaRPr>
                    </a:p>
                  </a:txBody>
                  <a:tcPr marL="58392" marR="58392" marT="58392" marB="58392"/>
                </a:tc>
                <a:tc>
                  <a:txBody>
                    <a:bodyPr/>
                    <a:lstStyle/>
                    <a:p>
                      <a:pPr algn="ctr" rtl="0" fontAlgn="t">
                        <a:spcBef>
                          <a:spcPts val="1200"/>
                        </a:spcBef>
                        <a:spcAft>
                          <a:spcPts val="1200"/>
                        </a:spcAft>
                      </a:pPr>
                      <a:r>
                        <a:rPr lang="en-IN" sz="1200" b="1" u="none" strike="noStrike" dirty="0">
                          <a:effectLst/>
                        </a:rPr>
                        <a:t>Description</a:t>
                      </a:r>
                      <a:endParaRPr lang="en-IN" sz="2400" b="1" dirty="0">
                        <a:effectLst/>
                      </a:endParaRPr>
                    </a:p>
                  </a:txBody>
                  <a:tcPr marL="58392" marR="58392" marT="58392" marB="58392"/>
                </a:tc>
                <a:tc>
                  <a:txBody>
                    <a:bodyPr/>
                    <a:lstStyle/>
                    <a:p>
                      <a:pPr algn="ctr" rtl="0" fontAlgn="t">
                        <a:spcBef>
                          <a:spcPts val="1200"/>
                        </a:spcBef>
                        <a:spcAft>
                          <a:spcPts val="1200"/>
                        </a:spcAft>
                      </a:pPr>
                      <a:r>
                        <a:rPr lang="en-IN" sz="1200" b="1" u="none" strike="noStrike" dirty="0">
                          <a:effectLst/>
                        </a:rPr>
                        <a:t>Status</a:t>
                      </a:r>
                      <a:endParaRPr lang="en-IN" sz="2400" b="1" dirty="0">
                        <a:effectLst/>
                      </a:endParaRPr>
                    </a:p>
                  </a:txBody>
                  <a:tcPr marL="58392" marR="58392" marT="58392" marB="58392"/>
                </a:tc>
                <a:tc>
                  <a:txBody>
                    <a:bodyPr/>
                    <a:lstStyle/>
                    <a:p>
                      <a:pPr algn="ctr" rtl="0" fontAlgn="t">
                        <a:spcBef>
                          <a:spcPts val="1200"/>
                        </a:spcBef>
                        <a:spcAft>
                          <a:spcPts val="1200"/>
                        </a:spcAft>
                      </a:pPr>
                      <a:r>
                        <a:rPr lang="en-IN" sz="1200" b="1" u="none" strike="noStrike" dirty="0">
                          <a:effectLst/>
                        </a:rPr>
                        <a:t>Story Points</a:t>
                      </a:r>
                      <a:endParaRPr lang="en-IN" sz="2400" b="1" dirty="0">
                        <a:effectLst/>
                      </a:endParaRPr>
                    </a:p>
                  </a:txBody>
                  <a:tcPr marL="58392" marR="58392" marT="58392" marB="58392"/>
                </a:tc>
                <a:tc>
                  <a:txBody>
                    <a:bodyPr/>
                    <a:lstStyle/>
                    <a:p>
                      <a:pPr algn="ctr" rtl="0" fontAlgn="t">
                        <a:spcBef>
                          <a:spcPts val="1200"/>
                        </a:spcBef>
                        <a:spcAft>
                          <a:spcPts val="0"/>
                        </a:spcAft>
                      </a:pPr>
                      <a:r>
                        <a:rPr lang="en-IN" sz="1200" b="1" u="none" strike="noStrike" dirty="0">
                          <a:effectLst/>
                        </a:rPr>
                        <a:t>Actual Equivalent Story Points</a:t>
                      </a:r>
                      <a:endParaRPr lang="en-IN" sz="2400" b="1" dirty="0">
                        <a:effectLst/>
                      </a:endParaRPr>
                    </a:p>
                  </a:txBody>
                  <a:tcPr marL="58392" marR="58392" marT="58392" marB="58392"/>
                </a:tc>
                <a:tc>
                  <a:txBody>
                    <a:bodyPr/>
                    <a:lstStyle/>
                    <a:p>
                      <a:pPr algn="ctr" rtl="0" fontAlgn="t">
                        <a:spcBef>
                          <a:spcPts val="1200"/>
                        </a:spcBef>
                        <a:spcAft>
                          <a:spcPts val="0"/>
                        </a:spcAft>
                      </a:pPr>
                      <a:r>
                        <a:rPr lang="en-IN" sz="1200" b="1" u="none" strike="noStrike" dirty="0">
                          <a:effectLst/>
                        </a:rPr>
                        <a:t>% Completed</a:t>
                      </a:r>
                      <a:endParaRPr lang="en-IN" sz="2400" b="1" dirty="0">
                        <a:effectLst/>
                      </a:endParaRPr>
                    </a:p>
                  </a:txBody>
                  <a:tcPr marL="58392" marR="58392" marT="58392" marB="58392"/>
                </a:tc>
                <a:extLst>
                  <a:ext uri="{0D108BD9-81ED-4DB2-BD59-A6C34878D82A}">
                    <a16:rowId xmlns:a16="http://schemas.microsoft.com/office/drawing/2014/main" val="4054075770"/>
                  </a:ext>
                </a:extLst>
              </a:tr>
              <a:tr h="1991152">
                <a:tc>
                  <a:txBody>
                    <a:bodyPr/>
                    <a:lstStyle/>
                    <a:p>
                      <a:pPr rtl="0" fontAlgn="t">
                        <a:spcBef>
                          <a:spcPts val="1200"/>
                        </a:spcBef>
                        <a:spcAft>
                          <a:spcPts val="1200"/>
                        </a:spcAft>
                      </a:pPr>
                      <a:r>
                        <a:rPr lang="en-IN" sz="1400" u="none" strike="noStrike">
                          <a:effectLst/>
                        </a:rPr>
                        <a:t>300</a:t>
                      </a:r>
                      <a:endParaRPr lang="en-IN" sz="2800">
                        <a:effectLst/>
                      </a:endParaRPr>
                    </a:p>
                  </a:txBody>
                  <a:tcPr marL="58392" marR="58392" marT="58392" marB="58392"/>
                </a:tc>
                <a:tc>
                  <a:txBody>
                    <a:bodyPr/>
                    <a:lstStyle/>
                    <a:p>
                      <a:pPr rtl="0" fontAlgn="t">
                        <a:spcBef>
                          <a:spcPts val="1200"/>
                        </a:spcBef>
                        <a:spcAft>
                          <a:spcPts val="1200"/>
                        </a:spcAft>
                      </a:pPr>
                      <a:r>
                        <a:rPr lang="en-IN" sz="1400" u="none" strike="noStrike" dirty="0">
                          <a:effectLst/>
                        </a:rPr>
                        <a:t>Onset</a:t>
                      </a:r>
                      <a:endParaRPr lang="en-IN" sz="2800" dirty="0">
                        <a:effectLst/>
                      </a:endParaRPr>
                    </a:p>
                  </a:txBody>
                  <a:tcPr marL="58392" marR="58392" marT="58392" marB="58392"/>
                </a:tc>
                <a:tc>
                  <a:txBody>
                    <a:bodyPr/>
                    <a:lstStyle/>
                    <a:p>
                      <a:pPr algn="just" rtl="0" fontAlgn="t">
                        <a:spcBef>
                          <a:spcPts val="1200"/>
                        </a:spcBef>
                        <a:spcAft>
                          <a:spcPts val="1200"/>
                        </a:spcAft>
                      </a:pPr>
                      <a:r>
                        <a:rPr lang="en-US" sz="1600" u="none" strike="noStrike" dirty="0">
                          <a:effectLst/>
                        </a:rPr>
                        <a:t>As a End User, </a:t>
                      </a:r>
                      <a:endParaRPr lang="en-US" sz="3200" dirty="0">
                        <a:effectLst/>
                      </a:endParaRPr>
                    </a:p>
                    <a:p>
                      <a:pPr algn="just" rtl="0" fontAlgn="t">
                        <a:spcBef>
                          <a:spcPts val="1200"/>
                        </a:spcBef>
                        <a:spcAft>
                          <a:spcPts val="1200"/>
                        </a:spcAft>
                      </a:pPr>
                      <a:r>
                        <a:rPr lang="en-US" sz="1600" u="none" strike="noStrike" dirty="0">
                          <a:effectLst/>
                        </a:rPr>
                        <a:t>I want to use this service, </a:t>
                      </a:r>
                      <a:endParaRPr lang="en-US" sz="3200" dirty="0">
                        <a:effectLst/>
                      </a:endParaRPr>
                    </a:p>
                    <a:p>
                      <a:pPr algn="just" rtl="0" fontAlgn="t">
                        <a:spcBef>
                          <a:spcPts val="1200"/>
                        </a:spcBef>
                        <a:spcAft>
                          <a:spcPts val="1200"/>
                        </a:spcAft>
                      </a:pPr>
                      <a:r>
                        <a:rPr lang="en-US" sz="1600" u="none" strike="noStrike" dirty="0">
                          <a:effectLst/>
                        </a:rPr>
                        <a:t>So that I can secure my data connection.</a:t>
                      </a:r>
                      <a:endParaRPr lang="en-US" sz="3200" dirty="0">
                        <a:effectLst/>
                      </a:endParaRPr>
                    </a:p>
                  </a:txBody>
                  <a:tcPr marL="58392" marR="58392" marT="58392" marB="58392"/>
                </a:tc>
                <a:tc>
                  <a:txBody>
                    <a:bodyPr/>
                    <a:lstStyle/>
                    <a:p>
                      <a:pPr algn="ctr" rtl="0" fontAlgn="t">
                        <a:spcBef>
                          <a:spcPts val="1200"/>
                        </a:spcBef>
                        <a:spcAft>
                          <a:spcPts val="1200"/>
                        </a:spcAft>
                      </a:pPr>
                      <a:r>
                        <a:rPr lang="en-IN" sz="1600" u="none" strike="noStrike" dirty="0">
                          <a:effectLst/>
                        </a:rPr>
                        <a:t>C</a:t>
                      </a:r>
                      <a:endParaRPr lang="en-IN" sz="3200" dirty="0">
                        <a:effectLst/>
                      </a:endParaRPr>
                    </a:p>
                  </a:txBody>
                  <a:tcPr marL="58392" marR="58392" marT="58392" marB="58392"/>
                </a:tc>
                <a:tc>
                  <a:txBody>
                    <a:bodyPr/>
                    <a:lstStyle/>
                    <a:p>
                      <a:pPr algn="ctr" rtl="0" fontAlgn="t">
                        <a:spcBef>
                          <a:spcPts val="1200"/>
                        </a:spcBef>
                        <a:spcAft>
                          <a:spcPts val="1200"/>
                        </a:spcAft>
                      </a:pPr>
                      <a:r>
                        <a:rPr lang="en-IN" sz="1600" u="none" strike="noStrike" dirty="0">
                          <a:effectLst/>
                        </a:rPr>
                        <a:t>15</a:t>
                      </a:r>
                      <a:endParaRPr lang="en-IN" sz="3200" dirty="0">
                        <a:effectLst/>
                      </a:endParaRPr>
                    </a:p>
                  </a:txBody>
                  <a:tcPr marL="58392" marR="58392" marT="58392" marB="58392"/>
                </a:tc>
                <a:tc>
                  <a:txBody>
                    <a:bodyPr/>
                    <a:lstStyle/>
                    <a:p>
                      <a:pPr algn="ctr" rtl="0" fontAlgn="t">
                        <a:spcBef>
                          <a:spcPts val="1200"/>
                        </a:spcBef>
                        <a:spcAft>
                          <a:spcPts val="0"/>
                        </a:spcAft>
                      </a:pPr>
                      <a:r>
                        <a:rPr lang="en-IN" sz="1600" u="none" strike="noStrike" dirty="0">
                          <a:effectLst/>
                        </a:rPr>
                        <a:t>6</a:t>
                      </a:r>
                      <a:endParaRPr lang="en-IN" sz="3200" dirty="0">
                        <a:effectLst/>
                      </a:endParaRPr>
                    </a:p>
                  </a:txBody>
                  <a:tcPr marL="58392" marR="58392" marT="58392" marB="58392"/>
                </a:tc>
                <a:tc>
                  <a:txBody>
                    <a:bodyPr/>
                    <a:lstStyle/>
                    <a:p>
                      <a:pPr algn="ctr" rtl="0" fontAlgn="t">
                        <a:spcBef>
                          <a:spcPts val="1200"/>
                        </a:spcBef>
                        <a:spcAft>
                          <a:spcPts val="0"/>
                        </a:spcAft>
                      </a:pPr>
                      <a:r>
                        <a:rPr lang="en-IN" sz="1600" u="none" strike="noStrike">
                          <a:effectLst/>
                        </a:rPr>
                        <a:t>100%</a:t>
                      </a:r>
                      <a:endParaRPr lang="en-IN" sz="3200" dirty="0">
                        <a:effectLst/>
                      </a:endParaRPr>
                    </a:p>
                  </a:txBody>
                  <a:tcPr marL="58392" marR="58392" marT="58392" marB="58392"/>
                </a:tc>
                <a:extLst>
                  <a:ext uri="{0D108BD9-81ED-4DB2-BD59-A6C34878D82A}">
                    <a16:rowId xmlns:a16="http://schemas.microsoft.com/office/drawing/2014/main" val="3769597466"/>
                  </a:ext>
                </a:extLst>
              </a:tr>
              <a:tr h="210630">
                <a:tc gridSpan="3">
                  <a:txBody>
                    <a:bodyPr/>
                    <a:lstStyle/>
                    <a:p>
                      <a:pPr algn="ctr" rtl="0" fontAlgn="t">
                        <a:spcBef>
                          <a:spcPts val="1200"/>
                        </a:spcBef>
                        <a:spcAft>
                          <a:spcPts val="0"/>
                        </a:spcAft>
                      </a:pPr>
                      <a:r>
                        <a:rPr lang="en-IN" sz="1200" b="1" u="none" strike="noStrike" dirty="0">
                          <a:effectLst/>
                        </a:rPr>
                        <a:t>Acceptance Criteria</a:t>
                      </a:r>
                      <a:endParaRPr lang="en-IN" sz="2400" b="1" dirty="0">
                        <a:effectLst/>
                      </a:endParaRPr>
                    </a:p>
                  </a:txBody>
                  <a:tcPr marL="58392" marR="58392" marT="58392" marB="58392"/>
                </a:tc>
                <a:tc hMerge="1">
                  <a:txBody>
                    <a:bodyPr/>
                    <a:lstStyle/>
                    <a:p>
                      <a:endParaRPr lang="en-IN"/>
                    </a:p>
                  </a:txBody>
                  <a:tcPr/>
                </a:tc>
                <a:tc hMerge="1">
                  <a:txBody>
                    <a:bodyPr/>
                    <a:lstStyle/>
                    <a:p>
                      <a:endParaRPr lang="en-IN"/>
                    </a:p>
                  </a:txBody>
                  <a:tcPr/>
                </a:tc>
                <a:tc gridSpan="4">
                  <a:txBody>
                    <a:bodyPr/>
                    <a:lstStyle/>
                    <a:p>
                      <a:pPr algn="ctr" rtl="0" fontAlgn="t">
                        <a:spcBef>
                          <a:spcPts val="1200"/>
                        </a:spcBef>
                        <a:spcAft>
                          <a:spcPts val="0"/>
                        </a:spcAft>
                      </a:pPr>
                      <a:r>
                        <a:rPr lang="en-IN" sz="1200" b="1" u="none" strike="noStrike" dirty="0">
                          <a:effectLst/>
                        </a:rPr>
                        <a:t>Verification</a:t>
                      </a:r>
                      <a:endParaRPr lang="en-IN" sz="2400" b="1" dirty="0">
                        <a:effectLst/>
                      </a:endParaRPr>
                    </a:p>
                  </a:txBody>
                  <a:tcPr marL="58392" marR="58392" marT="58392" marB="58392"/>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444785922"/>
                  </a:ext>
                </a:extLst>
              </a:tr>
              <a:tr h="440856">
                <a:tc>
                  <a:txBody>
                    <a:bodyPr/>
                    <a:lstStyle/>
                    <a:p>
                      <a:pPr rtl="0" fontAlgn="t">
                        <a:spcBef>
                          <a:spcPts val="1200"/>
                        </a:spcBef>
                        <a:spcAft>
                          <a:spcPts val="0"/>
                        </a:spcAft>
                      </a:pPr>
                      <a:r>
                        <a:rPr lang="en-IN" sz="1400" u="none" strike="noStrike">
                          <a:effectLst/>
                        </a:rPr>
                        <a:t>310</a:t>
                      </a:r>
                      <a:endParaRPr lang="en-IN" sz="2800">
                        <a:effectLst/>
                      </a:endParaRPr>
                    </a:p>
                  </a:txBody>
                  <a:tcPr marL="58392" marR="58392" marT="58392" marB="58392"/>
                </a:tc>
                <a:tc gridSpan="2">
                  <a:txBody>
                    <a:bodyPr/>
                    <a:lstStyle/>
                    <a:p>
                      <a:pPr rtl="0" fontAlgn="t">
                        <a:spcBef>
                          <a:spcPts val="1200"/>
                        </a:spcBef>
                        <a:spcAft>
                          <a:spcPts val="0"/>
                        </a:spcAft>
                      </a:pPr>
                      <a:r>
                        <a:rPr lang="en-US" sz="1400" u="none" strike="noStrike" dirty="0">
                          <a:effectLst/>
                        </a:rPr>
                        <a:t>User Downstream Data must be encrypted from our servers.</a:t>
                      </a:r>
                      <a:endParaRPr lang="en-US" sz="2800" dirty="0">
                        <a:effectLst/>
                      </a:endParaRPr>
                    </a:p>
                  </a:txBody>
                  <a:tcPr marL="58392" marR="58392" marT="58392" marB="58392"/>
                </a:tc>
                <a:tc hMerge="1">
                  <a:txBody>
                    <a:bodyPr/>
                    <a:lstStyle/>
                    <a:p>
                      <a:endParaRPr lang="en-IN"/>
                    </a:p>
                  </a:txBody>
                  <a:tcPr/>
                </a:tc>
                <a:tc gridSpan="4">
                  <a:txBody>
                    <a:bodyPr/>
                    <a:lstStyle/>
                    <a:p>
                      <a:pPr rtl="0" fontAlgn="t">
                        <a:spcBef>
                          <a:spcPts val="1200"/>
                        </a:spcBef>
                        <a:spcAft>
                          <a:spcPts val="0"/>
                        </a:spcAft>
                      </a:pPr>
                      <a:r>
                        <a:rPr lang="en-US" sz="1400" u="none" strike="noStrike" dirty="0">
                          <a:effectLst/>
                        </a:rPr>
                        <a:t>Create test cases to verify search results by quiz name.</a:t>
                      </a:r>
                      <a:endParaRPr lang="en-US" sz="2800" dirty="0">
                        <a:effectLst/>
                      </a:endParaRPr>
                    </a:p>
                  </a:txBody>
                  <a:tcPr marL="58392" marR="58392" marT="58392" marB="58392"/>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72267097"/>
                  </a:ext>
                </a:extLst>
              </a:tr>
              <a:tr h="440856">
                <a:tc>
                  <a:txBody>
                    <a:bodyPr/>
                    <a:lstStyle/>
                    <a:p>
                      <a:pPr rtl="0" fontAlgn="t">
                        <a:spcBef>
                          <a:spcPts val="1200"/>
                        </a:spcBef>
                        <a:spcAft>
                          <a:spcPts val="0"/>
                        </a:spcAft>
                      </a:pPr>
                      <a:r>
                        <a:rPr lang="en-IN" sz="1400" u="none" strike="noStrike">
                          <a:effectLst/>
                        </a:rPr>
                        <a:t>311</a:t>
                      </a:r>
                      <a:endParaRPr lang="en-IN" sz="2800">
                        <a:effectLst/>
                      </a:endParaRPr>
                    </a:p>
                  </a:txBody>
                  <a:tcPr marL="58392" marR="58392" marT="58392" marB="58392"/>
                </a:tc>
                <a:tc gridSpan="2">
                  <a:txBody>
                    <a:bodyPr/>
                    <a:lstStyle/>
                    <a:p>
                      <a:pPr rtl="0" fontAlgn="t">
                        <a:spcBef>
                          <a:spcPts val="1200"/>
                        </a:spcBef>
                        <a:spcAft>
                          <a:spcPts val="0"/>
                        </a:spcAft>
                      </a:pPr>
                      <a:r>
                        <a:rPr lang="en-US" sz="1400" u="none" strike="noStrike" dirty="0">
                          <a:effectLst/>
                        </a:rPr>
                        <a:t>User Upstream Data must be encrypted from our servers.</a:t>
                      </a:r>
                      <a:endParaRPr lang="en-US" sz="2800" dirty="0">
                        <a:effectLst/>
                      </a:endParaRPr>
                    </a:p>
                  </a:txBody>
                  <a:tcPr marL="58392" marR="58392" marT="58392" marB="58392"/>
                </a:tc>
                <a:tc hMerge="1">
                  <a:txBody>
                    <a:bodyPr/>
                    <a:lstStyle/>
                    <a:p>
                      <a:endParaRPr lang="en-IN"/>
                    </a:p>
                  </a:txBody>
                  <a:tcPr/>
                </a:tc>
                <a:tc gridSpan="4">
                  <a:txBody>
                    <a:bodyPr/>
                    <a:lstStyle/>
                    <a:p>
                      <a:pPr rtl="0" fontAlgn="t">
                        <a:spcBef>
                          <a:spcPts val="1200"/>
                        </a:spcBef>
                        <a:spcAft>
                          <a:spcPts val="0"/>
                        </a:spcAft>
                      </a:pPr>
                      <a:r>
                        <a:rPr lang="en-US" sz="1400" u="none" strike="noStrike" dirty="0">
                          <a:effectLst/>
                        </a:rPr>
                        <a:t>Create test cases to verify search results by quiz topics.</a:t>
                      </a:r>
                      <a:endParaRPr lang="en-US" sz="2800" dirty="0">
                        <a:effectLst/>
                      </a:endParaRPr>
                    </a:p>
                  </a:txBody>
                  <a:tcPr marL="58392" marR="58392" marT="58392" marB="58392"/>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782692379"/>
                  </a:ext>
                </a:extLst>
              </a:tr>
              <a:tr h="579244">
                <a:tc>
                  <a:txBody>
                    <a:bodyPr/>
                    <a:lstStyle/>
                    <a:p>
                      <a:pPr rtl="0" fontAlgn="t">
                        <a:spcBef>
                          <a:spcPts val="1200"/>
                        </a:spcBef>
                        <a:spcAft>
                          <a:spcPts val="0"/>
                        </a:spcAft>
                      </a:pPr>
                      <a:r>
                        <a:rPr lang="en-IN" sz="1400" u="none" strike="noStrike">
                          <a:effectLst/>
                        </a:rPr>
                        <a:t>312</a:t>
                      </a:r>
                      <a:endParaRPr lang="en-IN" sz="2800">
                        <a:effectLst/>
                      </a:endParaRPr>
                    </a:p>
                  </a:txBody>
                  <a:tcPr marL="58392" marR="58392" marT="58392" marB="58392"/>
                </a:tc>
                <a:tc gridSpan="2">
                  <a:txBody>
                    <a:bodyPr/>
                    <a:lstStyle/>
                    <a:p>
                      <a:pPr rtl="0" fontAlgn="t">
                        <a:spcBef>
                          <a:spcPts val="1200"/>
                        </a:spcBef>
                        <a:spcAft>
                          <a:spcPts val="0"/>
                        </a:spcAft>
                      </a:pPr>
                      <a:r>
                        <a:rPr lang="en-US" sz="1400" u="none" strike="noStrike" dirty="0">
                          <a:effectLst/>
                        </a:rPr>
                        <a:t>Our servers must have a Firewall to protect them from Cyber Attacks.</a:t>
                      </a:r>
                      <a:endParaRPr lang="en-US" sz="2800" dirty="0">
                        <a:effectLst/>
                      </a:endParaRPr>
                    </a:p>
                  </a:txBody>
                  <a:tcPr marL="58392" marR="58392" marT="58392" marB="58392"/>
                </a:tc>
                <a:tc hMerge="1">
                  <a:txBody>
                    <a:bodyPr/>
                    <a:lstStyle/>
                    <a:p>
                      <a:endParaRPr lang="en-IN"/>
                    </a:p>
                  </a:txBody>
                  <a:tcPr/>
                </a:tc>
                <a:tc gridSpan="4">
                  <a:txBody>
                    <a:bodyPr/>
                    <a:lstStyle/>
                    <a:p>
                      <a:pPr rtl="0" fontAlgn="t">
                        <a:spcBef>
                          <a:spcPts val="1200"/>
                        </a:spcBef>
                        <a:spcAft>
                          <a:spcPts val="0"/>
                        </a:spcAft>
                      </a:pPr>
                      <a:r>
                        <a:rPr lang="en-US" sz="1400" u="none" strike="noStrike" dirty="0">
                          <a:effectLst/>
                        </a:rPr>
                        <a:t>Create test cases to verify search results by creation and last used date.</a:t>
                      </a:r>
                      <a:endParaRPr lang="en-US" sz="2800" dirty="0">
                        <a:effectLst/>
                      </a:endParaRPr>
                    </a:p>
                  </a:txBody>
                  <a:tcPr marL="58392" marR="58392" marT="58392" marB="58392"/>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981374808"/>
                  </a:ext>
                </a:extLst>
              </a:tr>
            </a:tbl>
          </a:graphicData>
        </a:graphic>
      </p:graphicFrame>
    </p:spTree>
    <p:extLst>
      <p:ext uri="{BB962C8B-B14F-4D97-AF65-F5344CB8AC3E}">
        <p14:creationId xmlns:p14="http://schemas.microsoft.com/office/powerpoint/2010/main" val="817008647"/>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A64F267-BBF6-41A4-B5D6-EB6A14F71205}"/>
              </a:ext>
            </a:extLst>
          </p:cNvPr>
          <p:cNvGraphicFramePr>
            <a:graphicFrameLocks noGrp="1"/>
          </p:cNvGraphicFramePr>
          <p:nvPr>
            <p:extLst>
              <p:ext uri="{D42A27DB-BD31-4B8C-83A1-F6EECF244321}">
                <p14:modId xmlns:p14="http://schemas.microsoft.com/office/powerpoint/2010/main" val="3794724615"/>
              </p:ext>
            </p:extLst>
          </p:nvPr>
        </p:nvGraphicFramePr>
        <p:xfrm>
          <a:off x="994178" y="2088918"/>
          <a:ext cx="10203644" cy="2680164"/>
        </p:xfrm>
        <a:graphic>
          <a:graphicData uri="http://schemas.openxmlformats.org/drawingml/2006/table">
            <a:tbl>
              <a:tblPr>
                <a:tableStyleId>{46F890A9-2807-4EBB-B81D-B2AA78EC7F39}</a:tableStyleId>
              </a:tblPr>
              <a:tblGrid>
                <a:gridCol w="423949">
                  <a:extLst>
                    <a:ext uri="{9D8B030D-6E8A-4147-A177-3AD203B41FA5}">
                      <a16:colId xmlns:a16="http://schemas.microsoft.com/office/drawing/2014/main" val="2754936913"/>
                    </a:ext>
                  </a:extLst>
                </a:gridCol>
                <a:gridCol w="5333297">
                  <a:extLst>
                    <a:ext uri="{9D8B030D-6E8A-4147-A177-3AD203B41FA5}">
                      <a16:colId xmlns:a16="http://schemas.microsoft.com/office/drawing/2014/main" val="1459432742"/>
                    </a:ext>
                  </a:extLst>
                </a:gridCol>
                <a:gridCol w="4446398">
                  <a:extLst>
                    <a:ext uri="{9D8B030D-6E8A-4147-A177-3AD203B41FA5}">
                      <a16:colId xmlns:a16="http://schemas.microsoft.com/office/drawing/2014/main" val="84362560"/>
                    </a:ext>
                  </a:extLst>
                </a:gridCol>
              </a:tblGrid>
              <a:tr h="0">
                <a:tc>
                  <a:txBody>
                    <a:bodyPr/>
                    <a:lstStyle/>
                    <a:p>
                      <a:pPr algn="ctr" rtl="0" fontAlgn="t">
                        <a:spcBef>
                          <a:spcPts val="0"/>
                        </a:spcBef>
                        <a:spcAft>
                          <a:spcPts val="0"/>
                        </a:spcAft>
                      </a:pPr>
                      <a:r>
                        <a:rPr lang="en-IN" sz="1600" b="1" u="none" strike="noStrike" dirty="0">
                          <a:effectLst/>
                        </a:rPr>
                        <a:t>ID</a:t>
                      </a:r>
                      <a:endParaRPr lang="en-IN" sz="3200" b="1" dirty="0">
                        <a:effectLst/>
                      </a:endParaRPr>
                    </a:p>
                  </a:txBody>
                  <a:tcPr marL="44181" marR="44181" marT="44181" marB="44181"/>
                </a:tc>
                <a:tc>
                  <a:txBody>
                    <a:bodyPr/>
                    <a:lstStyle/>
                    <a:p>
                      <a:pPr algn="ctr" rtl="0" fontAlgn="t">
                        <a:spcBef>
                          <a:spcPts val="0"/>
                        </a:spcBef>
                        <a:spcAft>
                          <a:spcPts val="0"/>
                        </a:spcAft>
                      </a:pPr>
                      <a:r>
                        <a:rPr lang="en-IN" sz="1600" b="1" u="none" strike="noStrike" dirty="0">
                          <a:effectLst/>
                        </a:rPr>
                        <a:t>Tasks</a:t>
                      </a:r>
                      <a:endParaRPr lang="en-IN" sz="3200" b="1" dirty="0">
                        <a:effectLst/>
                      </a:endParaRPr>
                    </a:p>
                  </a:txBody>
                  <a:tcPr marL="44181" marR="44181" marT="44181" marB="44181"/>
                </a:tc>
                <a:tc>
                  <a:txBody>
                    <a:bodyPr/>
                    <a:lstStyle/>
                    <a:p>
                      <a:pPr algn="ctr" rtl="0" fontAlgn="t">
                        <a:spcBef>
                          <a:spcPts val="0"/>
                        </a:spcBef>
                        <a:spcAft>
                          <a:spcPts val="0"/>
                        </a:spcAft>
                      </a:pPr>
                      <a:r>
                        <a:rPr lang="en-IN" sz="1600" b="1" u="none" strike="noStrike" dirty="0">
                          <a:effectLst/>
                        </a:rPr>
                        <a:t>Resource</a:t>
                      </a:r>
                      <a:endParaRPr lang="en-IN" sz="3200" b="1" dirty="0">
                        <a:effectLst/>
                      </a:endParaRPr>
                    </a:p>
                  </a:txBody>
                  <a:tcPr marL="44181" marR="44181" marT="44181" marB="44181"/>
                </a:tc>
                <a:extLst>
                  <a:ext uri="{0D108BD9-81ED-4DB2-BD59-A6C34878D82A}">
                    <a16:rowId xmlns:a16="http://schemas.microsoft.com/office/drawing/2014/main" val="1437746011"/>
                  </a:ext>
                </a:extLst>
              </a:tr>
              <a:tr h="679535">
                <a:tc>
                  <a:txBody>
                    <a:bodyPr/>
                    <a:lstStyle/>
                    <a:p>
                      <a:pPr algn="ctr" rtl="0" fontAlgn="t">
                        <a:spcBef>
                          <a:spcPts val="0"/>
                        </a:spcBef>
                        <a:spcAft>
                          <a:spcPts val="0"/>
                        </a:spcAft>
                      </a:pPr>
                      <a:r>
                        <a:rPr lang="en-IN" sz="1600" b="1" u="none" strike="noStrike" dirty="0">
                          <a:effectLst/>
                        </a:rPr>
                        <a:t>1</a:t>
                      </a:r>
                      <a:endParaRPr lang="en-IN" sz="3200" b="1" dirty="0">
                        <a:effectLst/>
                      </a:endParaRPr>
                    </a:p>
                  </a:txBody>
                  <a:tcPr marL="44181" marR="44181" marT="44181" marB="44181"/>
                </a:tc>
                <a:tc>
                  <a:txBody>
                    <a:bodyPr/>
                    <a:lstStyle/>
                    <a:p>
                      <a:pPr rtl="0" fontAlgn="t">
                        <a:spcBef>
                          <a:spcPts val="1200"/>
                        </a:spcBef>
                        <a:spcAft>
                          <a:spcPts val="0"/>
                        </a:spcAft>
                      </a:pPr>
                      <a:r>
                        <a:rPr lang="en-US" sz="1600" u="none" strike="noStrike" dirty="0">
                          <a:effectLst/>
                        </a:rPr>
                        <a:t>User Downstream Data Encryption setup (AES-256)</a:t>
                      </a:r>
                      <a:endParaRPr lang="en-US" sz="3200" dirty="0">
                        <a:effectLst/>
                      </a:endParaRPr>
                    </a:p>
                  </a:txBody>
                  <a:tcPr marL="44181" marR="44181" marT="44181" marB="44181"/>
                </a:tc>
                <a:tc>
                  <a:txBody>
                    <a:bodyPr/>
                    <a:lstStyle/>
                    <a:p>
                      <a:pPr rtl="0" fontAlgn="t">
                        <a:spcBef>
                          <a:spcPts val="0"/>
                        </a:spcBef>
                        <a:spcAft>
                          <a:spcPts val="0"/>
                        </a:spcAft>
                      </a:pPr>
                      <a:r>
                        <a:rPr lang="en-IN" sz="1600" u="none" strike="noStrike">
                          <a:effectLst/>
                        </a:rPr>
                        <a:t>Team member 1</a:t>
                      </a:r>
                      <a:endParaRPr lang="en-IN" sz="3200">
                        <a:effectLst/>
                      </a:endParaRPr>
                    </a:p>
                  </a:txBody>
                  <a:tcPr marL="44181" marR="44181" marT="44181" marB="44181"/>
                </a:tc>
                <a:extLst>
                  <a:ext uri="{0D108BD9-81ED-4DB2-BD59-A6C34878D82A}">
                    <a16:rowId xmlns:a16="http://schemas.microsoft.com/office/drawing/2014/main" val="145964958"/>
                  </a:ext>
                </a:extLst>
              </a:tr>
              <a:tr h="769793">
                <a:tc>
                  <a:txBody>
                    <a:bodyPr/>
                    <a:lstStyle/>
                    <a:p>
                      <a:pPr algn="ctr" rtl="0" fontAlgn="t">
                        <a:spcBef>
                          <a:spcPts val="0"/>
                        </a:spcBef>
                        <a:spcAft>
                          <a:spcPts val="0"/>
                        </a:spcAft>
                      </a:pPr>
                      <a:r>
                        <a:rPr lang="en-IN" sz="1600" b="1" u="none" strike="noStrike" dirty="0">
                          <a:effectLst/>
                        </a:rPr>
                        <a:t>2</a:t>
                      </a:r>
                      <a:endParaRPr lang="en-IN" sz="3200" b="1" dirty="0">
                        <a:effectLst/>
                      </a:endParaRPr>
                    </a:p>
                  </a:txBody>
                  <a:tcPr marL="44181" marR="44181" marT="44181" marB="44181"/>
                </a:tc>
                <a:tc>
                  <a:txBody>
                    <a:bodyPr/>
                    <a:lstStyle/>
                    <a:p>
                      <a:pPr rtl="0" fontAlgn="t">
                        <a:spcBef>
                          <a:spcPts val="1200"/>
                        </a:spcBef>
                        <a:spcAft>
                          <a:spcPts val="0"/>
                        </a:spcAft>
                      </a:pPr>
                      <a:r>
                        <a:rPr lang="en-US" sz="1600" u="none" strike="noStrike" dirty="0">
                          <a:effectLst/>
                        </a:rPr>
                        <a:t>User Upstream Encryption setup (AES-256)</a:t>
                      </a:r>
                      <a:endParaRPr lang="en-US" sz="3200" dirty="0">
                        <a:effectLst/>
                      </a:endParaRPr>
                    </a:p>
                  </a:txBody>
                  <a:tcPr marL="44181" marR="44181" marT="44181" marB="44181"/>
                </a:tc>
                <a:tc>
                  <a:txBody>
                    <a:bodyPr/>
                    <a:lstStyle/>
                    <a:p>
                      <a:pPr rtl="0" fontAlgn="t">
                        <a:spcBef>
                          <a:spcPts val="0"/>
                        </a:spcBef>
                        <a:spcAft>
                          <a:spcPts val="0"/>
                        </a:spcAft>
                      </a:pPr>
                      <a:r>
                        <a:rPr lang="en-IN" sz="1600" u="none" strike="noStrike" dirty="0">
                          <a:effectLst/>
                        </a:rPr>
                        <a:t>Team member 2</a:t>
                      </a:r>
                      <a:endParaRPr lang="en-IN" sz="3200" dirty="0">
                        <a:effectLst/>
                      </a:endParaRPr>
                    </a:p>
                  </a:txBody>
                  <a:tcPr marL="44181" marR="44181" marT="44181" marB="44181"/>
                </a:tc>
                <a:extLst>
                  <a:ext uri="{0D108BD9-81ED-4DB2-BD59-A6C34878D82A}">
                    <a16:rowId xmlns:a16="http://schemas.microsoft.com/office/drawing/2014/main" val="3400179637"/>
                  </a:ext>
                </a:extLst>
              </a:tr>
              <a:tr h="898634">
                <a:tc>
                  <a:txBody>
                    <a:bodyPr/>
                    <a:lstStyle/>
                    <a:p>
                      <a:pPr algn="ctr" rtl="0" fontAlgn="t">
                        <a:spcBef>
                          <a:spcPts val="0"/>
                        </a:spcBef>
                        <a:spcAft>
                          <a:spcPts val="0"/>
                        </a:spcAft>
                      </a:pPr>
                      <a:r>
                        <a:rPr lang="en-IN" sz="1600" b="1" u="none" strike="noStrike" dirty="0">
                          <a:effectLst/>
                        </a:rPr>
                        <a:t>3</a:t>
                      </a:r>
                      <a:endParaRPr lang="en-IN" sz="3200" b="1" dirty="0">
                        <a:effectLst/>
                      </a:endParaRPr>
                    </a:p>
                  </a:txBody>
                  <a:tcPr marL="44181" marR="44181" marT="44181" marB="44181"/>
                </a:tc>
                <a:tc>
                  <a:txBody>
                    <a:bodyPr/>
                    <a:lstStyle/>
                    <a:p>
                      <a:pPr rtl="0" fontAlgn="t">
                        <a:spcBef>
                          <a:spcPts val="1200"/>
                        </a:spcBef>
                        <a:spcAft>
                          <a:spcPts val="0"/>
                        </a:spcAft>
                      </a:pPr>
                      <a:r>
                        <a:rPr lang="en-US" sz="1600" u="none" strike="noStrike" dirty="0">
                          <a:effectLst/>
                        </a:rPr>
                        <a:t>Incorporation of a third-party security vendor.</a:t>
                      </a:r>
                      <a:endParaRPr lang="en-US" sz="3200" dirty="0">
                        <a:effectLst/>
                      </a:endParaRPr>
                    </a:p>
                  </a:txBody>
                  <a:tcPr marL="44181" marR="44181" marT="44181" marB="44181"/>
                </a:tc>
                <a:tc>
                  <a:txBody>
                    <a:bodyPr/>
                    <a:lstStyle/>
                    <a:p>
                      <a:pPr rtl="0" fontAlgn="t">
                        <a:spcBef>
                          <a:spcPts val="0"/>
                        </a:spcBef>
                        <a:spcAft>
                          <a:spcPts val="0"/>
                        </a:spcAft>
                      </a:pPr>
                      <a:r>
                        <a:rPr lang="en-IN" sz="1600" u="none" strike="noStrike" dirty="0">
                          <a:effectLst/>
                        </a:rPr>
                        <a:t>Team member 3</a:t>
                      </a:r>
                      <a:endParaRPr lang="en-IN" sz="3200" dirty="0">
                        <a:effectLst/>
                      </a:endParaRPr>
                    </a:p>
                  </a:txBody>
                  <a:tcPr marL="44181" marR="44181" marT="44181" marB="44181"/>
                </a:tc>
                <a:extLst>
                  <a:ext uri="{0D108BD9-81ED-4DB2-BD59-A6C34878D82A}">
                    <a16:rowId xmlns:a16="http://schemas.microsoft.com/office/drawing/2014/main" val="1960558556"/>
                  </a:ext>
                </a:extLst>
              </a:tr>
            </a:tbl>
          </a:graphicData>
        </a:graphic>
      </p:graphicFrame>
      <p:sp>
        <p:nvSpPr>
          <p:cNvPr id="6" name="Title 1">
            <a:extLst>
              <a:ext uri="{FF2B5EF4-FFF2-40B4-BE49-F238E27FC236}">
                <a16:creationId xmlns:a16="http://schemas.microsoft.com/office/drawing/2014/main" id="{6F4F52FC-722D-4386-B296-A565D6B281A1}"/>
              </a:ext>
            </a:extLst>
          </p:cNvPr>
          <p:cNvSpPr>
            <a:spLocks noGrp="1"/>
          </p:cNvSpPr>
          <p:nvPr>
            <p:ph type="title"/>
          </p:nvPr>
        </p:nvSpPr>
        <p:spPr>
          <a:xfrm>
            <a:off x="838200" y="365125"/>
            <a:ext cx="10515600" cy="1325563"/>
          </a:xfrm>
        </p:spPr>
        <p:txBody>
          <a:bodyPr/>
          <a:lstStyle/>
          <a:p>
            <a:r>
              <a:rPr lang="en-IN" dirty="0">
                <a:solidFill>
                  <a:srgbClr val="D83E48"/>
                </a:solidFill>
              </a:rPr>
              <a:t>Sprint 3                                               Team Tasks</a:t>
            </a:r>
          </a:p>
        </p:txBody>
      </p:sp>
    </p:spTree>
    <p:extLst>
      <p:ext uri="{BB962C8B-B14F-4D97-AF65-F5344CB8AC3E}">
        <p14:creationId xmlns:p14="http://schemas.microsoft.com/office/powerpoint/2010/main" val="858067826"/>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A8FD9-C226-4462-8CD0-A73FDCCDDF34}"/>
              </a:ext>
            </a:extLst>
          </p:cNvPr>
          <p:cNvSpPr>
            <a:spLocks noGrp="1"/>
          </p:cNvSpPr>
          <p:nvPr>
            <p:ph type="title"/>
          </p:nvPr>
        </p:nvSpPr>
        <p:spPr>
          <a:xfrm>
            <a:off x="838200" y="365125"/>
            <a:ext cx="10515600" cy="1325563"/>
          </a:xfrm>
        </p:spPr>
        <p:txBody>
          <a:bodyPr/>
          <a:lstStyle/>
          <a:p>
            <a:pPr algn="r"/>
            <a:r>
              <a:rPr lang="en-IN" dirty="0">
                <a:solidFill>
                  <a:srgbClr val="585AAF"/>
                </a:solidFill>
                <a:latin typeface="+mj-lt"/>
              </a:rPr>
              <a:t>Contents</a:t>
            </a:r>
          </a:p>
        </p:txBody>
      </p:sp>
      <p:sp>
        <p:nvSpPr>
          <p:cNvPr id="3" name="Content Placeholder 2">
            <a:extLst>
              <a:ext uri="{FF2B5EF4-FFF2-40B4-BE49-F238E27FC236}">
                <a16:creationId xmlns:a16="http://schemas.microsoft.com/office/drawing/2014/main" id="{F75F2307-8255-4576-855D-414B9CE40A00}"/>
              </a:ext>
            </a:extLst>
          </p:cNvPr>
          <p:cNvSpPr>
            <a:spLocks noGrp="1"/>
          </p:cNvSpPr>
          <p:nvPr>
            <p:ph idx="1"/>
          </p:nvPr>
        </p:nvSpPr>
        <p:spPr>
          <a:xfrm>
            <a:off x="7232073" y="1895301"/>
            <a:ext cx="4121727" cy="3067397"/>
          </a:xfrm>
        </p:spPr>
        <p:txBody>
          <a:bodyPr>
            <a:normAutofit lnSpcReduction="10000"/>
          </a:bodyPr>
          <a:lstStyle/>
          <a:p>
            <a:pPr marL="0" indent="0" algn="r" defTabSz="841247">
              <a:spcBef>
                <a:spcPts val="900"/>
              </a:spcBef>
              <a:buNone/>
              <a:defRPr sz="2944"/>
            </a:pPr>
            <a:r>
              <a:rPr lang="en-US" i="1" dirty="0">
                <a:solidFill>
                  <a:srgbClr val="9095CD"/>
                </a:solidFill>
              </a:rPr>
              <a:t>Our Big Idea</a:t>
            </a:r>
          </a:p>
          <a:p>
            <a:pPr marL="0" indent="0" algn="r" defTabSz="841247">
              <a:spcBef>
                <a:spcPts val="900"/>
              </a:spcBef>
              <a:buNone/>
              <a:defRPr sz="2944"/>
            </a:pPr>
            <a:r>
              <a:rPr lang="en-US" i="1" dirty="0">
                <a:solidFill>
                  <a:srgbClr val="9095CD"/>
                </a:solidFill>
              </a:rPr>
              <a:t>The Problem Statement</a:t>
            </a:r>
          </a:p>
          <a:p>
            <a:pPr marL="0" indent="0" algn="r" defTabSz="841247">
              <a:spcBef>
                <a:spcPts val="900"/>
              </a:spcBef>
              <a:buNone/>
              <a:defRPr sz="2944"/>
            </a:pPr>
            <a:r>
              <a:rPr lang="en-US" i="1" dirty="0">
                <a:solidFill>
                  <a:srgbClr val="9095CD"/>
                </a:solidFill>
              </a:rPr>
              <a:t>Solution</a:t>
            </a:r>
          </a:p>
          <a:p>
            <a:pPr marL="0" indent="0" algn="r" defTabSz="841247">
              <a:spcBef>
                <a:spcPts val="900"/>
              </a:spcBef>
              <a:buNone/>
              <a:defRPr sz="2944"/>
            </a:pPr>
            <a:r>
              <a:rPr lang="en-US" i="1" dirty="0">
                <a:solidFill>
                  <a:srgbClr val="9095CD"/>
                </a:solidFill>
              </a:rPr>
              <a:t>Statistical Data</a:t>
            </a:r>
          </a:p>
          <a:p>
            <a:pPr marL="0" indent="0" algn="r" defTabSz="841247">
              <a:spcBef>
                <a:spcPts val="900"/>
              </a:spcBef>
              <a:buNone/>
              <a:defRPr sz="2944"/>
            </a:pPr>
            <a:r>
              <a:rPr lang="en-US" i="1" dirty="0">
                <a:solidFill>
                  <a:srgbClr val="9095CD"/>
                </a:solidFill>
              </a:rPr>
              <a:t>The Concept</a:t>
            </a:r>
          </a:p>
          <a:p>
            <a:pPr marL="0" indent="0" algn="r" defTabSz="841247">
              <a:spcBef>
                <a:spcPts val="900"/>
              </a:spcBef>
              <a:buNone/>
              <a:defRPr sz="2944"/>
            </a:pPr>
            <a:r>
              <a:rPr lang="en-US" i="1" dirty="0">
                <a:solidFill>
                  <a:srgbClr val="9095CD"/>
                </a:solidFill>
              </a:rPr>
              <a:t>Our Product</a:t>
            </a:r>
          </a:p>
        </p:txBody>
      </p:sp>
      <p:pic>
        <p:nvPicPr>
          <p:cNvPr id="8" name="Picture 7" descr="A picture containing clock&#10;&#10;Description automatically generated">
            <a:extLst>
              <a:ext uri="{FF2B5EF4-FFF2-40B4-BE49-F238E27FC236}">
                <a16:creationId xmlns:a16="http://schemas.microsoft.com/office/drawing/2014/main" id="{C3EFF3A4-0653-4F99-A4D6-5BD57405803D}"/>
              </a:ext>
            </a:extLst>
          </p:cNvPr>
          <p:cNvPicPr>
            <a:picLocks noChangeAspect="1"/>
          </p:cNvPicPr>
          <p:nvPr/>
        </p:nvPicPr>
        <p:blipFill rotWithShape="1">
          <a:blip r:embed="rId2">
            <a:extLst>
              <a:ext uri="{28A0092B-C50C-407E-A947-70E740481C1C}">
                <a14:useLocalDpi xmlns:a14="http://schemas.microsoft.com/office/drawing/2010/main" val="0"/>
              </a:ext>
            </a:extLst>
          </a:blip>
          <a:srcRect t="2553" b="9457"/>
          <a:stretch/>
        </p:blipFill>
        <p:spPr>
          <a:xfrm>
            <a:off x="838200" y="614974"/>
            <a:ext cx="5720540" cy="5033523"/>
          </a:xfrm>
          <a:prstGeom prst="rect">
            <a:avLst/>
          </a:prstGeom>
        </p:spPr>
      </p:pic>
      <p:cxnSp>
        <p:nvCxnSpPr>
          <p:cNvPr id="5" name="Straight Connector 4">
            <a:extLst>
              <a:ext uri="{FF2B5EF4-FFF2-40B4-BE49-F238E27FC236}">
                <a16:creationId xmlns:a16="http://schemas.microsoft.com/office/drawing/2014/main" id="{DA89EB0C-2A07-4751-BF8E-0845AB38F9A7}"/>
              </a:ext>
            </a:extLst>
          </p:cNvPr>
          <p:cNvCxnSpPr>
            <a:cxnSpLocks/>
          </p:cNvCxnSpPr>
          <p:nvPr/>
        </p:nvCxnSpPr>
        <p:spPr>
          <a:xfrm>
            <a:off x="11610473" y="1690688"/>
            <a:ext cx="0" cy="3194133"/>
          </a:xfrm>
          <a:prstGeom prst="line">
            <a:avLst/>
          </a:prstGeom>
          <a:ln w="57150">
            <a:solidFill>
              <a:srgbClr val="F59FAC"/>
            </a:solidFill>
            <a:headEnd type="oval" w="med" len="med"/>
            <a:tailEnd type="oval" w="med" len="med"/>
          </a:ln>
          <a:effectLst>
            <a:softEdge rad="0"/>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4657490"/>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3273A-7B27-48E3-8D5B-34F7B33AAE40}"/>
              </a:ext>
            </a:extLst>
          </p:cNvPr>
          <p:cNvSpPr>
            <a:spLocks noGrp="1"/>
          </p:cNvSpPr>
          <p:nvPr>
            <p:ph type="title"/>
          </p:nvPr>
        </p:nvSpPr>
        <p:spPr>
          <a:xfrm>
            <a:off x="838200" y="365125"/>
            <a:ext cx="10515600" cy="1325563"/>
          </a:xfrm>
        </p:spPr>
        <p:txBody>
          <a:bodyPr/>
          <a:lstStyle/>
          <a:p>
            <a:r>
              <a:rPr lang="en-US" dirty="0">
                <a:solidFill>
                  <a:srgbClr val="D83E48"/>
                </a:solidFill>
              </a:rPr>
              <a:t>UML DIAGRAMS</a:t>
            </a:r>
            <a:endParaRPr lang="en-IN" dirty="0">
              <a:solidFill>
                <a:srgbClr val="D83E48"/>
              </a:solidFill>
            </a:endParaRPr>
          </a:p>
        </p:txBody>
      </p:sp>
      <p:pic>
        <p:nvPicPr>
          <p:cNvPr id="7170" name="Picture 2">
            <a:extLst>
              <a:ext uri="{FF2B5EF4-FFF2-40B4-BE49-F238E27FC236}">
                <a16:creationId xmlns:a16="http://schemas.microsoft.com/office/drawing/2014/main" id="{7E36EDC6-8D56-43A6-BE66-9BBEB32BD7A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58970" y="1690688"/>
            <a:ext cx="6123254" cy="435133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B4D863C-B604-4BA5-99FD-388A0E288651}"/>
              </a:ext>
            </a:extLst>
          </p:cNvPr>
          <p:cNvSpPr txBox="1"/>
          <p:nvPr/>
        </p:nvSpPr>
        <p:spPr>
          <a:xfrm>
            <a:off x="7666870" y="3429000"/>
            <a:ext cx="3566160" cy="430887"/>
          </a:xfrm>
          <a:prstGeom prst="rect">
            <a:avLst/>
          </a:prstGeom>
          <a:noFill/>
        </p:spPr>
        <p:txBody>
          <a:bodyPr wrap="square" rtlCol="0">
            <a:spAutoFit/>
          </a:bodyPr>
          <a:lstStyle/>
          <a:p>
            <a:r>
              <a:rPr lang="en-US" sz="2200" dirty="0"/>
              <a:t>SYSTEM OVERVIEW</a:t>
            </a:r>
            <a:endParaRPr lang="en-IN" sz="2200" dirty="0"/>
          </a:p>
        </p:txBody>
      </p:sp>
    </p:spTree>
    <p:extLst>
      <p:ext uri="{BB962C8B-B14F-4D97-AF65-F5344CB8AC3E}">
        <p14:creationId xmlns:p14="http://schemas.microsoft.com/office/powerpoint/2010/main" val="4166112395"/>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B2EB8-4A77-4598-A620-81E8C5A6D13F}"/>
              </a:ext>
            </a:extLst>
          </p:cNvPr>
          <p:cNvSpPr>
            <a:spLocks noGrp="1"/>
          </p:cNvSpPr>
          <p:nvPr>
            <p:ph type="title"/>
          </p:nvPr>
        </p:nvSpPr>
        <p:spPr>
          <a:xfrm>
            <a:off x="221724" y="0"/>
            <a:ext cx="4668520" cy="1325563"/>
          </a:xfrm>
        </p:spPr>
        <p:txBody>
          <a:bodyPr/>
          <a:lstStyle/>
          <a:p>
            <a:r>
              <a:rPr lang="en-US" dirty="0"/>
              <a:t>DIAGRAMS</a:t>
            </a:r>
            <a:endParaRPr lang="en-IN" dirty="0"/>
          </a:p>
        </p:txBody>
      </p:sp>
      <p:pic>
        <p:nvPicPr>
          <p:cNvPr id="4098" name="Picture 2">
            <a:extLst>
              <a:ext uri="{FF2B5EF4-FFF2-40B4-BE49-F238E27FC236}">
                <a16:creationId xmlns:a16="http://schemas.microsoft.com/office/drawing/2014/main" id="{53706A85-7C93-4A70-BE14-C3AF62874FA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698025" y="1921728"/>
            <a:ext cx="3959849" cy="3209925"/>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5D5516B4-B669-473A-B7CC-4BD0F3616B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2657" y="1926728"/>
            <a:ext cx="4211320" cy="3209925"/>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DB283D7-FCD5-4F6D-82B2-136C341CA64C}"/>
              </a:ext>
            </a:extLst>
          </p:cNvPr>
          <p:cNvSpPr txBox="1"/>
          <p:nvPr/>
        </p:nvSpPr>
        <p:spPr>
          <a:xfrm>
            <a:off x="7254274" y="1337227"/>
            <a:ext cx="3566160" cy="430887"/>
          </a:xfrm>
          <a:prstGeom prst="rect">
            <a:avLst/>
          </a:prstGeom>
          <a:noFill/>
        </p:spPr>
        <p:txBody>
          <a:bodyPr wrap="square" rtlCol="0">
            <a:spAutoFit/>
          </a:bodyPr>
          <a:lstStyle/>
          <a:p>
            <a:r>
              <a:rPr lang="en-IN" sz="2200" dirty="0"/>
              <a:t>User Use Case Diagram</a:t>
            </a:r>
          </a:p>
        </p:txBody>
      </p:sp>
      <p:sp>
        <p:nvSpPr>
          <p:cNvPr id="7" name="TextBox 6">
            <a:extLst>
              <a:ext uri="{FF2B5EF4-FFF2-40B4-BE49-F238E27FC236}">
                <a16:creationId xmlns:a16="http://schemas.microsoft.com/office/drawing/2014/main" id="{4DEBFA73-FFA5-4B1D-963A-B31FAB1FB13B}"/>
              </a:ext>
            </a:extLst>
          </p:cNvPr>
          <p:cNvSpPr txBox="1"/>
          <p:nvPr/>
        </p:nvSpPr>
        <p:spPr>
          <a:xfrm>
            <a:off x="1927817" y="1342228"/>
            <a:ext cx="3566160" cy="430887"/>
          </a:xfrm>
          <a:prstGeom prst="rect">
            <a:avLst/>
          </a:prstGeom>
          <a:noFill/>
        </p:spPr>
        <p:txBody>
          <a:bodyPr wrap="square" rtlCol="0">
            <a:spAutoFit/>
          </a:bodyPr>
          <a:lstStyle/>
          <a:p>
            <a:r>
              <a:rPr lang="en-IN" sz="2200" dirty="0"/>
              <a:t>Admin Use Case Diagram</a:t>
            </a:r>
          </a:p>
        </p:txBody>
      </p:sp>
    </p:spTree>
    <p:extLst>
      <p:ext uri="{BB962C8B-B14F-4D97-AF65-F5344CB8AC3E}">
        <p14:creationId xmlns:p14="http://schemas.microsoft.com/office/powerpoint/2010/main" val="499369784"/>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92A11844-F349-4965-B6EC-D402D342D0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089" y="1905086"/>
            <a:ext cx="4399280" cy="326668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338A7D88-9570-407A-8059-EDAA9BCB20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97233" y="1905086"/>
            <a:ext cx="4541520" cy="326668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032C507-ADFB-47AF-8E4B-DD33A3157C28}"/>
              </a:ext>
            </a:extLst>
          </p:cNvPr>
          <p:cNvSpPr txBox="1"/>
          <p:nvPr/>
        </p:nvSpPr>
        <p:spPr>
          <a:xfrm>
            <a:off x="1828609" y="1369181"/>
            <a:ext cx="3566160" cy="430887"/>
          </a:xfrm>
          <a:prstGeom prst="rect">
            <a:avLst/>
          </a:prstGeom>
          <a:noFill/>
        </p:spPr>
        <p:txBody>
          <a:bodyPr wrap="square" rtlCol="0">
            <a:spAutoFit/>
          </a:bodyPr>
          <a:lstStyle/>
          <a:p>
            <a:r>
              <a:rPr lang="en-IN" sz="2200" dirty="0"/>
              <a:t>Admin Activity Diagram</a:t>
            </a:r>
          </a:p>
        </p:txBody>
      </p:sp>
      <p:sp>
        <p:nvSpPr>
          <p:cNvPr id="9" name="TextBox 8">
            <a:extLst>
              <a:ext uri="{FF2B5EF4-FFF2-40B4-BE49-F238E27FC236}">
                <a16:creationId xmlns:a16="http://schemas.microsoft.com/office/drawing/2014/main" id="{BC07D8DA-89CA-4EE9-8058-C315CD7F4D65}"/>
              </a:ext>
            </a:extLst>
          </p:cNvPr>
          <p:cNvSpPr txBox="1"/>
          <p:nvPr/>
        </p:nvSpPr>
        <p:spPr>
          <a:xfrm>
            <a:off x="7284913" y="1373682"/>
            <a:ext cx="3566160" cy="430887"/>
          </a:xfrm>
          <a:prstGeom prst="rect">
            <a:avLst/>
          </a:prstGeom>
          <a:noFill/>
        </p:spPr>
        <p:txBody>
          <a:bodyPr wrap="square" rtlCol="0">
            <a:spAutoFit/>
          </a:bodyPr>
          <a:lstStyle/>
          <a:p>
            <a:r>
              <a:rPr lang="en-IN" sz="2200" dirty="0"/>
              <a:t>User Activity Diagram</a:t>
            </a:r>
          </a:p>
        </p:txBody>
      </p:sp>
    </p:spTree>
    <p:extLst>
      <p:ext uri="{BB962C8B-B14F-4D97-AF65-F5344CB8AC3E}">
        <p14:creationId xmlns:p14="http://schemas.microsoft.com/office/powerpoint/2010/main" val="3359718075"/>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5"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662795" y="-3745097"/>
            <a:ext cx="1354979" cy="10750169"/>
          </a:xfrm>
          <a:prstGeom prst="downArrow">
            <a:avLst>
              <a:gd name="adj1" fmla="val 100000"/>
              <a:gd name="adj2" fmla="val 22582"/>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3300D51-CF93-47E2-A7E7-C0D07DB035CD}"/>
              </a:ext>
            </a:extLst>
          </p:cNvPr>
          <p:cNvSpPr>
            <a:spLocks noGrp="1"/>
          </p:cNvSpPr>
          <p:nvPr>
            <p:ph type="title"/>
          </p:nvPr>
        </p:nvSpPr>
        <p:spPr>
          <a:xfrm>
            <a:off x="1286932" y="1204109"/>
            <a:ext cx="10023398" cy="857894"/>
          </a:xfrm>
        </p:spPr>
        <p:txBody>
          <a:bodyPr>
            <a:normAutofit/>
          </a:bodyPr>
          <a:lstStyle/>
          <a:p>
            <a:r>
              <a:rPr lang="en-US" sz="4000">
                <a:solidFill>
                  <a:srgbClr val="FFFFFF"/>
                </a:solidFill>
              </a:rPr>
              <a:t>ADDITIONAL DIAGRAMS</a:t>
            </a:r>
            <a:endParaRPr lang="en-IN" sz="4000">
              <a:solidFill>
                <a:srgbClr val="FFFFFF"/>
              </a:solidFill>
            </a:endParaRPr>
          </a:p>
        </p:txBody>
      </p:sp>
      <p:pic>
        <p:nvPicPr>
          <p:cNvPr id="8194" name="Picture 2">
            <a:extLst>
              <a:ext uri="{FF2B5EF4-FFF2-40B4-BE49-F238E27FC236}">
                <a16:creationId xmlns:a16="http://schemas.microsoft.com/office/drawing/2014/main" id="{B66F37DA-9952-4DBC-AA06-876FB723FF0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28738" y="3127375"/>
            <a:ext cx="2879725" cy="2490788"/>
          </a:xfrm>
          <a:prstGeom prst="rect">
            <a:avLst/>
          </a:prstGeom>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6B4B27D6-9BF8-4074-A8F0-733D621D59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26300" y="3127375"/>
            <a:ext cx="4086225" cy="2490788"/>
          </a:xfrm>
          <a:prstGeom prst="rect">
            <a:avLst/>
          </a:prstGeom>
          <a:extLst>
            <a:ext uri="{909E8E84-426E-40DD-AFC4-6F175D3DCCD1}">
              <a14:hiddenFill xmlns:a14="http://schemas.microsoft.com/office/drawing/2010/main">
                <a:solidFill>
                  <a:srgbClr val="FFFFFF"/>
                </a:solidFill>
              </a14:hiddenFill>
            </a:ext>
          </a:extLst>
        </p:spPr>
      </p:pic>
      <p:pic>
        <p:nvPicPr>
          <p:cNvPr id="8198" name="Picture 6">
            <a:extLst>
              <a:ext uri="{FF2B5EF4-FFF2-40B4-BE49-F238E27FC236}">
                <a16:creationId xmlns:a16="http://schemas.microsoft.com/office/drawing/2014/main" id="{29BDF4CF-EF39-48FC-AF63-98B835DC18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91013" y="3127375"/>
            <a:ext cx="2852738" cy="2490788"/>
          </a:xfrm>
          <a:prstGeom prst="rect">
            <a:avLst/>
          </a:prstGeom>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C5F2544-4AE6-4B76-BF4C-77913DAE3C8C}"/>
              </a:ext>
            </a:extLst>
          </p:cNvPr>
          <p:cNvSpPr txBox="1"/>
          <p:nvPr/>
        </p:nvSpPr>
        <p:spPr>
          <a:xfrm>
            <a:off x="965199" y="2666456"/>
            <a:ext cx="3566160" cy="430887"/>
          </a:xfrm>
          <a:prstGeom prst="rect">
            <a:avLst/>
          </a:prstGeom>
          <a:noFill/>
        </p:spPr>
        <p:txBody>
          <a:bodyPr wrap="square" rtlCol="0">
            <a:spAutoFit/>
          </a:bodyPr>
          <a:lstStyle/>
          <a:p>
            <a:pPr algn="ctr"/>
            <a:r>
              <a:rPr lang="en-IN" sz="2200" dirty="0"/>
              <a:t>Class Diagram</a:t>
            </a:r>
          </a:p>
        </p:txBody>
      </p:sp>
      <p:sp>
        <p:nvSpPr>
          <p:cNvPr id="10" name="TextBox 9">
            <a:extLst>
              <a:ext uri="{FF2B5EF4-FFF2-40B4-BE49-F238E27FC236}">
                <a16:creationId xmlns:a16="http://schemas.microsoft.com/office/drawing/2014/main" id="{C1157817-390F-4BAB-B9D7-4346A20B4DCC}"/>
              </a:ext>
            </a:extLst>
          </p:cNvPr>
          <p:cNvSpPr txBox="1"/>
          <p:nvPr/>
        </p:nvSpPr>
        <p:spPr>
          <a:xfrm>
            <a:off x="4094483" y="2688980"/>
            <a:ext cx="3566160" cy="430887"/>
          </a:xfrm>
          <a:prstGeom prst="rect">
            <a:avLst/>
          </a:prstGeom>
          <a:noFill/>
        </p:spPr>
        <p:txBody>
          <a:bodyPr wrap="square" rtlCol="0">
            <a:spAutoFit/>
          </a:bodyPr>
          <a:lstStyle/>
          <a:p>
            <a:pPr algn="ctr"/>
            <a:r>
              <a:rPr lang="en-IN" sz="2200" dirty="0"/>
              <a:t>Sequence Diagram</a:t>
            </a:r>
          </a:p>
        </p:txBody>
      </p:sp>
      <p:sp>
        <p:nvSpPr>
          <p:cNvPr id="11" name="TextBox 10">
            <a:extLst>
              <a:ext uri="{FF2B5EF4-FFF2-40B4-BE49-F238E27FC236}">
                <a16:creationId xmlns:a16="http://schemas.microsoft.com/office/drawing/2014/main" id="{DA094AE3-2C49-494F-8D65-B41D95F4C15D}"/>
              </a:ext>
            </a:extLst>
          </p:cNvPr>
          <p:cNvSpPr txBox="1"/>
          <p:nvPr/>
        </p:nvSpPr>
        <p:spPr>
          <a:xfrm>
            <a:off x="7486332" y="2688980"/>
            <a:ext cx="3566160" cy="430887"/>
          </a:xfrm>
          <a:prstGeom prst="rect">
            <a:avLst/>
          </a:prstGeom>
          <a:noFill/>
        </p:spPr>
        <p:txBody>
          <a:bodyPr wrap="square" rtlCol="0">
            <a:spAutoFit/>
          </a:bodyPr>
          <a:lstStyle/>
          <a:p>
            <a:pPr algn="ctr"/>
            <a:r>
              <a:rPr lang="en-IN" sz="2200" dirty="0"/>
              <a:t>Data Architecture </a:t>
            </a:r>
          </a:p>
        </p:txBody>
      </p:sp>
    </p:spTree>
    <p:extLst>
      <p:ext uri="{BB962C8B-B14F-4D97-AF65-F5344CB8AC3E}">
        <p14:creationId xmlns:p14="http://schemas.microsoft.com/office/powerpoint/2010/main" val="3620900250"/>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61" name="Straight Connector 8"/>
          <p:cNvSpPr/>
          <p:nvPr/>
        </p:nvSpPr>
        <p:spPr>
          <a:xfrm flipH="1">
            <a:off x="4055891" y="2057399"/>
            <a:ext cx="1" cy="2743201"/>
          </a:xfrm>
          <a:prstGeom prst="line">
            <a:avLst/>
          </a:prstGeom>
          <a:ln w="19050">
            <a:solidFill>
              <a:srgbClr val="262626"/>
            </a:solidFill>
            <a:miter/>
          </a:ln>
        </p:spPr>
        <p:txBody>
          <a:bodyPr lIns="45719" rIns="45719"/>
          <a:lstStyle/>
          <a:p>
            <a:endParaRPr/>
          </a:p>
        </p:txBody>
      </p:sp>
      <p:pic>
        <p:nvPicPr>
          <p:cNvPr id="3" name="Picture 2" descr="A close up of text on a white surface&#10;&#10;Description automatically generated">
            <a:extLst>
              <a:ext uri="{FF2B5EF4-FFF2-40B4-BE49-F238E27FC236}">
                <a16:creationId xmlns:a16="http://schemas.microsoft.com/office/drawing/2014/main" id="{77F08A37-2011-4EBB-B7D5-F9F3AC1AF2B0}"/>
              </a:ext>
            </a:extLst>
          </p:cNvPr>
          <p:cNvPicPr>
            <a:picLocks noChangeAspect="1"/>
          </p:cNvPicPr>
          <p:nvPr/>
        </p:nvPicPr>
        <p:blipFill rotWithShape="1">
          <a:blip r:embed="rId2">
            <a:extLst>
              <a:ext uri="{28A0092B-C50C-407E-A947-70E740481C1C}">
                <a14:useLocalDpi xmlns:a14="http://schemas.microsoft.com/office/drawing/2010/main" val="0"/>
              </a:ext>
            </a:extLst>
          </a:blip>
          <a:srcRect b="11905"/>
          <a:stretch/>
        </p:blipFill>
        <p:spPr>
          <a:xfrm>
            <a:off x="2667000" y="0"/>
            <a:ext cx="6858000" cy="604157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itle 1"/>
          <p:cNvSpPr txBox="1">
            <a:spLocks noGrp="1"/>
          </p:cNvSpPr>
          <p:nvPr>
            <p:ph type="title"/>
          </p:nvPr>
        </p:nvSpPr>
        <p:spPr>
          <a:xfrm>
            <a:off x="838200" y="365125"/>
            <a:ext cx="10515600" cy="1325563"/>
          </a:xfrm>
          <a:prstGeom prst="rect">
            <a:avLst/>
          </a:prstGeom>
        </p:spPr>
        <p:txBody>
          <a:bodyPr/>
          <a:lstStyle>
            <a:lvl1pPr>
              <a:defRPr>
                <a:latin typeface="Arial"/>
                <a:ea typeface="Arial"/>
                <a:cs typeface="Arial"/>
                <a:sym typeface="Arial"/>
              </a:defRPr>
            </a:lvl1pPr>
          </a:lstStyle>
          <a:p>
            <a:r>
              <a:rPr dirty="0">
                <a:solidFill>
                  <a:srgbClr val="3679D0"/>
                </a:solidFill>
              </a:rPr>
              <a:t>Introduction</a:t>
            </a:r>
          </a:p>
        </p:txBody>
      </p:sp>
      <p:sp>
        <p:nvSpPr>
          <p:cNvPr id="128" name="Content Placeholder 2"/>
          <p:cNvSpPr txBox="1">
            <a:spLocks noGrp="1"/>
          </p:cNvSpPr>
          <p:nvPr>
            <p:ph type="body" sz="half" idx="1"/>
          </p:nvPr>
        </p:nvSpPr>
        <p:spPr>
          <a:xfrm>
            <a:off x="838200" y="1690688"/>
            <a:ext cx="4154715" cy="4138613"/>
          </a:xfrm>
          <a:prstGeom prst="rect">
            <a:avLst/>
          </a:prstGeom>
        </p:spPr>
        <p:txBody>
          <a:bodyPr>
            <a:normAutofit fontScale="92500" lnSpcReduction="20000"/>
          </a:bodyPr>
          <a:lstStyle/>
          <a:p>
            <a:pPr marL="0" indent="0">
              <a:buNone/>
            </a:pPr>
            <a:r>
              <a:rPr lang="en-US" dirty="0"/>
              <a:t>Data Leakage/Loss is one of the major issues that we face on a regular basis. </a:t>
            </a:r>
          </a:p>
          <a:p>
            <a:pPr marL="0" indent="0">
              <a:buNone/>
            </a:pPr>
            <a:r>
              <a:rPr lang="en-US" dirty="0"/>
              <a:t>Data Leakage Investigation as it implies is, to detect the point at which there is loss of data and to provide a strong proof that it's being lost from that point and try to find a patch for it. </a:t>
            </a:r>
          </a:p>
          <a:p>
            <a:pPr marL="0" indent="0">
              <a:buNone/>
            </a:pPr>
            <a:r>
              <a:rPr lang="en-US" dirty="0"/>
              <a:t>This service is built to monitor a specific website or a server for the main aspect.</a:t>
            </a:r>
          </a:p>
        </p:txBody>
      </p:sp>
      <p:pic>
        <p:nvPicPr>
          <p:cNvPr id="129" name="Picture 2" descr="Picture 2"/>
          <p:cNvPicPr>
            <a:picLocks noChangeAspect="1"/>
          </p:cNvPicPr>
          <p:nvPr/>
        </p:nvPicPr>
        <p:blipFill>
          <a:blip r:embed="rId2"/>
          <a:stretch>
            <a:fillRect/>
          </a:stretch>
        </p:blipFill>
        <p:spPr>
          <a:xfrm>
            <a:off x="5820228" y="0"/>
            <a:ext cx="9078688" cy="6052457"/>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960099" y="978102"/>
            <a:ext cx="10588436" cy="1062645"/>
          </a:xfrm>
          <a:prstGeom prst="rect">
            <a:avLst/>
          </a:prstGeom>
        </p:spPr>
        <p:txBody>
          <a:bodyPr anchor="b"/>
          <a:lstStyle>
            <a:lvl1pPr>
              <a:defRPr>
                <a:latin typeface="Arial"/>
                <a:ea typeface="Arial"/>
                <a:cs typeface="Arial"/>
                <a:sym typeface="Arial"/>
              </a:defRPr>
            </a:lvl1pPr>
          </a:lstStyle>
          <a:p>
            <a:r>
              <a:rPr dirty="0">
                <a:solidFill>
                  <a:srgbClr val="F28393"/>
                </a:solidFill>
              </a:rPr>
              <a:t>Problem</a:t>
            </a:r>
          </a:p>
        </p:txBody>
      </p:sp>
      <p:sp>
        <p:nvSpPr>
          <p:cNvPr id="132" name="Straight Connector 9"/>
          <p:cNvSpPr/>
          <p:nvPr/>
        </p:nvSpPr>
        <p:spPr>
          <a:xfrm>
            <a:off x="1047623" y="2265036"/>
            <a:ext cx="10125014" cy="1"/>
          </a:xfrm>
          <a:prstGeom prst="line">
            <a:avLst/>
          </a:prstGeom>
          <a:ln w="15875">
            <a:solidFill>
              <a:srgbClr val="595959"/>
            </a:solidFill>
            <a:miter/>
          </a:ln>
        </p:spPr>
        <p:txBody>
          <a:bodyPr lIns="45719" rIns="45719"/>
          <a:lstStyle/>
          <a:p>
            <a:endParaRPr/>
          </a:p>
        </p:txBody>
      </p:sp>
      <p:pic>
        <p:nvPicPr>
          <p:cNvPr id="133" name="Picture 4" descr="Picture 4"/>
          <p:cNvPicPr>
            <a:picLocks noChangeAspect="1"/>
          </p:cNvPicPr>
          <p:nvPr/>
        </p:nvPicPr>
        <p:blipFill>
          <a:blip r:embed="rId2"/>
          <a:stretch>
            <a:fillRect/>
          </a:stretch>
        </p:blipFill>
        <p:spPr>
          <a:xfrm>
            <a:off x="1114022" y="2811103"/>
            <a:ext cx="3366482" cy="1893647"/>
          </a:xfrm>
          <a:prstGeom prst="rect">
            <a:avLst/>
          </a:prstGeom>
          <a:ln w="12700">
            <a:miter lim="400000"/>
          </a:ln>
        </p:spPr>
      </p:pic>
      <p:sp>
        <p:nvSpPr>
          <p:cNvPr id="134" name="Content Placeholder 2"/>
          <p:cNvSpPr txBox="1">
            <a:spLocks noGrp="1"/>
          </p:cNvSpPr>
          <p:nvPr>
            <p:ph type="body" sz="half" idx="1"/>
          </p:nvPr>
        </p:nvSpPr>
        <p:spPr>
          <a:xfrm>
            <a:off x="4955353" y="2682432"/>
            <a:ext cx="6282171" cy="3215751"/>
          </a:xfrm>
          <a:prstGeom prst="rect">
            <a:avLst/>
          </a:prstGeom>
        </p:spPr>
        <p:txBody>
          <a:bodyPr/>
          <a:lstStyle>
            <a:lvl1pPr marL="0" indent="0">
              <a:buSzTx/>
              <a:buNone/>
              <a:defRPr sz="3200"/>
            </a:lvl1pPr>
          </a:lstStyle>
          <a:p>
            <a:r>
              <a:t>In course of Business, there is a lot of data generated. Over the internet, during transmission there may be security risks involved in form of a Data Leak, protection of which is important!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Data leakage detection introduction | Hivecode SaaS&#10;&#10;Online Media 3" descr="Data leakage detection introduction | Hivecode SaaSOnline Media 3"/>
          <p:cNvPicPr>
            <a:picLocks noChangeAspect="1"/>
          </p:cNvPicPr>
          <p:nvPr/>
        </p:nvPicPr>
        <p:blipFill>
          <a:blip r:embed="rId2"/>
          <a:stretch>
            <a:fillRect/>
          </a:stretch>
        </p:blipFill>
        <p:spPr>
          <a:xfrm>
            <a:off x="2509129" y="1411431"/>
            <a:ext cx="7173741" cy="4035137"/>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descr="A close up of a yellow flower&#10;&#10;Description automatically generated">
            <a:extLst>
              <a:ext uri="{FF2B5EF4-FFF2-40B4-BE49-F238E27FC236}">
                <a16:creationId xmlns:a16="http://schemas.microsoft.com/office/drawing/2014/main" id="{DA2808BF-643C-47B2-8339-6FC6C765EE6E}"/>
              </a:ext>
            </a:extLst>
          </p:cNvPr>
          <p:cNvPicPr>
            <a:picLocks noChangeAspect="1"/>
          </p:cNvPicPr>
          <p:nvPr/>
        </p:nvPicPr>
        <p:blipFill rotWithShape="1">
          <a:blip r:embed="rId2">
            <a:extLst>
              <a:ext uri="{28A0092B-C50C-407E-A947-70E740481C1C}">
                <a14:useLocalDpi xmlns:a14="http://schemas.microsoft.com/office/drawing/2010/main" val="0"/>
              </a:ext>
            </a:extLst>
          </a:blip>
          <a:srcRect t="5275" b="6416"/>
          <a:stretch/>
        </p:blipFill>
        <p:spPr>
          <a:xfrm>
            <a:off x="0" y="-1"/>
            <a:ext cx="12192000" cy="6055895"/>
          </a:xfrm>
          <a:prstGeom prst="rect">
            <a:avLst/>
          </a:prstGeom>
        </p:spPr>
      </p:pic>
      <p:sp>
        <p:nvSpPr>
          <p:cNvPr id="9" name="Freeform: Shape 8">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B2A3485-D931-4BE3-8EC8-DDB8B8DCE544}"/>
              </a:ext>
            </a:extLst>
          </p:cNvPr>
          <p:cNvSpPr>
            <a:spLocks noGrp="1"/>
          </p:cNvSpPr>
          <p:nvPr>
            <p:ph type="title"/>
          </p:nvPr>
        </p:nvSpPr>
        <p:spPr>
          <a:xfrm>
            <a:off x="6096000" y="356948"/>
            <a:ext cx="5314536" cy="1325563"/>
          </a:xfrm>
        </p:spPr>
        <p:txBody>
          <a:bodyPr>
            <a:normAutofit/>
          </a:bodyPr>
          <a:lstStyle/>
          <a:p>
            <a:pPr algn="r"/>
            <a:r>
              <a:rPr lang="en-US" dirty="0">
                <a:solidFill>
                  <a:srgbClr val="3679D0"/>
                </a:solidFill>
              </a:rPr>
              <a:t>Solution</a:t>
            </a:r>
            <a:endParaRPr lang="en-IN" dirty="0">
              <a:solidFill>
                <a:srgbClr val="3679D0"/>
              </a:solidFill>
            </a:endParaRPr>
          </a:p>
        </p:txBody>
      </p:sp>
      <p:sp>
        <p:nvSpPr>
          <p:cNvPr id="3" name="Content Placeholder 2">
            <a:extLst>
              <a:ext uri="{FF2B5EF4-FFF2-40B4-BE49-F238E27FC236}">
                <a16:creationId xmlns:a16="http://schemas.microsoft.com/office/drawing/2014/main" id="{E3EC93D7-A92D-4BE1-9021-02B48C699F18}"/>
              </a:ext>
            </a:extLst>
          </p:cNvPr>
          <p:cNvSpPr>
            <a:spLocks noGrp="1"/>
          </p:cNvSpPr>
          <p:nvPr>
            <p:ph idx="1"/>
          </p:nvPr>
        </p:nvSpPr>
        <p:spPr>
          <a:xfrm>
            <a:off x="6096000" y="1682511"/>
            <a:ext cx="5314543" cy="3375920"/>
          </a:xfrm>
        </p:spPr>
        <p:txBody>
          <a:bodyPr anchor="t">
            <a:normAutofit/>
          </a:bodyPr>
          <a:lstStyle/>
          <a:p>
            <a:pPr>
              <a:buFont typeface="Wingdings" panose="05000000000000000000" pitchFamily="2" charset="2"/>
              <a:buChar char="ü"/>
            </a:pPr>
            <a:r>
              <a:rPr lang="en-US" sz="2000" dirty="0">
                <a:solidFill>
                  <a:schemeClr val="accent6">
                    <a:lumMod val="75000"/>
                  </a:schemeClr>
                </a:solidFill>
              </a:rPr>
              <a:t>This project aims to find the weak holes of a server or database, by analyzing the data flow and using probability. </a:t>
            </a:r>
          </a:p>
          <a:p>
            <a:pPr>
              <a:buFont typeface="Wingdings" panose="05000000000000000000" pitchFamily="2" charset="2"/>
              <a:buChar char="ü"/>
            </a:pPr>
            <a:r>
              <a:rPr lang="en-US" sz="2000" dirty="0">
                <a:solidFill>
                  <a:schemeClr val="accent6">
                    <a:lumMod val="75000"/>
                  </a:schemeClr>
                </a:solidFill>
              </a:rPr>
              <a:t>We hope to catch anyone, who is using the data for unfruitful purposes and where the data is being lost.</a:t>
            </a:r>
          </a:p>
          <a:p>
            <a:pPr>
              <a:buFont typeface="Wingdings" panose="05000000000000000000" pitchFamily="2" charset="2"/>
              <a:buChar char="ü"/>
            </a:pPr>
            <a:r>
              <a:rPr lang="en-US" sz="2000" dirty="0">
                <a:solidFill>
                  <a:schemeClr val="accent6">
                    <a:lumMod val="75000"/>
                  </a:schemeClr>
                </a:solidFill>
              </a:rPr>
              <a:t>We will also provide algorithms that do a rerun of the data tracks every time there is a leak detected in order to see where the data goes further. </a:t>
            </a:r>
            <a:endParaRPr lang="en-IN" sz="2000" dirty="0">
              <a:solidFill>
                <a:schemeClr val="accent6">
                  <a:lumMod val="75000"/>
                </a:schemeClr>
              </a:solidFill>
            </a:endParaRPr>
          </a:p>
        </p:txBody>
      </p:sp>
    </p:spTree>
    <p:extLst>
      <p:ext uri="{BB962C8B-B14F-4D97-AF65-F5344CB8AC3E}">
        <p14:creationId xmlns:p14="http://schemas.microsoft.com/office/powerpoint/2010/main" val="7045199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06619-03D2-4192-9DE6-3956D409FEEE}"/>
              </a:ext>
            </a:extLst>
          </p:cNvPr>
          <p:cNvSpPr>
            <a:spLocks noGrp="1"/>
          </p:cNvSpPr>
          <p:nvPr>
            <p:ph type="title"/>
          </p:nvPr>
        </p:nvSpPr>
        <p:spPr/>
        <p:txBody>
          <a:bodyPr/>
          <a:lstStyle/>
          <a:p>
            <a:r>
              <a:rPr lang="en-IN" dirty="0">
                <a:solidFill>
                  <a:srgbClr val="FF9616"/>
                </a:solidFill>
              </a:rPr>
              <a:t>Goals</a:t>
            </a:r>
            <a:r>
              <a:rPr lang="en-IN" dirty="0"/>
              <a:t> </a:t>
            </a:r>
          </a:p>
        </p:txBody>
      </p:sp>
      <p:graphicFrame>
        <p:nvGraphicFramePr>
          <p:cNvPr id="4" name="Content Placeholder 3">
            <a:extLst>
              <a:ext uri="{FF2B5EF4-FFF2-40B4-BE49-F238E27FC236}">
                <a16:creationId xmlns:a16="http://schemas.microsoft.com/office/drawing/2014/main" id="{AA5243DF-1588-4EC9-AA41-26310A13E541}"/>
              </a:ext>
            </a:extLst>
          </p:cNvPr>
          <p:cNvGraphicFramePr>
            <a:graphicFrameLocks noGrp="1"/>
          </p:cNvGraphicFramePr>
          <p:nvPr>
            <p:ph idx="1"/>
            <p:extLst>
              <p:ext uri="{D42A27DB-BD31-4B8C-83A1-F6EECF244321}">
                <p14:modId xmlns:p14="http://schemas.microsoft.com/office/powerpoint/2010/main" val="442147018"/>
              </p:ext>
            </p:extLst>
          </p:nvPr>
        </p:nvGraphicFramePr>
        <p:xfrm>
          <a:off x="838200" y="1539048"/>
          <a:ext cx="5545347" cy="4248283"/>
        </p:xfrm>
        <a:graphic>
          <a:graphicData uri="http://schemas.openxmlformats.org/drawingml/2006/table">
            <a:tbl>
              <a:tblPr>
                <a:tableStyleId>{46F890A9-2807-4EBB-B81D-B2AA78EC7F39}</a:tableStyleId>
              </a:tblPr>
              <a:tblGrid>
                <a:gridCol w="328810">
                  <a:extLst>
                    <a:ext uri="{9D8B030D-6E8A-4147-A177-3AD203B41FA5}">
                      <a16:colId xmlns:a16="http://schemas.microsoft.com/office/drawing/2014/main" val="116578841"/>
                    </a:ext>
                  </a:extLst>
                </a:gridCol>
                <a:gridCol w="5216537">
                  <a:extLst>
                    <a:ext uri="{9D8B030D-6E8A-4147-A177-3AD203B41FA5}">
                      <a16:colId xmlns:a16="http://schemas.microsoft.com/office/drawing/2014/main" val="1085548736"/>
                    </a:ext>
                  </a:extLst>
                </a:gridCol>
              </a:tblGrid>
              <a:tr h="427352">
                <a:tc>
                  <a:txBody>
                    <a:bodyPr/>
                    <a:lstStyle/>
                    <a:p>
                      <a:pPr algn="ctr" rtl="0" fontAlgn="t">
                        <a:spcBef>
                          <a:spcPts val="1200"/>
                        </a:spcBef>
                        <a:spcAft>
                          <a:spcPts val="1200"/>
                        </a:spcAft>
                      </a:pPr>
                      <a:r>
                        <a:rPr lang="en-US" sz="1800" u="none" strike="noStrike" dirty="0">
                          <a:effectLst/>
                        </a:rPr>
                        <a:t>.</a:t>
                      </a:r>
                      <a:endParaRPr lang="en-IN" sz="2700" dirty="0">
                        <a:effectLst/>
                      </a:endParaRPr>
                    </a:p>
                  </a:txBody>
                  <a:tcPr marL="93714" marR="93714" marT="93714" marB="93714"/>
                </a:tc>
                <a:tc>
                  <a:txBody>
                    <a:bodyPr/>
                    <a:lstStyle/>
                    <a:p>
                      <a:pPr algn="ctr" rtl="0" fontAlgn="t">
                        <a:spcBef>
                          <a:spcPts val="1200"/>
                        </a:spcBef>
                        <a:spcAft>
                          <a:spcPts val="1200"/>
                        </a:spcAft>
                      </a:pPr>
                      <a:r>
                        <a:rPr lang="en-IN" sz="1800" u="none" strike="noStrike" dirty="0">
                          <a:effectLst/>
                        </a:rPr>
                        <a:t>Goal or Objective</a:t>
                      </a:r>
                      <a:endParaRPr lang="en-IN" sz="2700" b="1" dirty="0">
                        <a:effectLst/>
                      </a:endParaRPr>
                    </a:p>
                  </a:txBody>
                  <a:tcPr marL="93714" marR="93714" marT="93714" marB="93714"/>
                </a:tc>
                <a:extLst>
                  <a:ext uri="{0D108BD9-81ED-4DB2-BD59-A6C34878D82A}">
                    <a16:rowId xmlns:a16="http://schemas.microsoft.com/office/drawing/2014/main" val="3551459029"/>
                  </a:ext>
                </a:extLst>
              </a:tr>
              <a:tr h="427352">
                <a:tc>
                  <a:txBody>
                    <a:bodyPr/>
                    <a:lstStyle/>
                    <a:p>
                      <a:pPr algn="ctr" rtl="0" fontAlgn="t">
                        <a:spcBef>
                          <a:spcPts val="1200"/>
                        </a:spcBef>
                        <a:spcAft>
                          <a:spcPts val="1200"/>
                        </a:spcAft>
                      </a:pPr>
                      <a:r>
                        <a:rPr lang="en-IN" sz="1800" u="none" strike="noStrike">
                          <a:effectLst/>
                        </a:rPr>
                        <a:t>1</a:t>
                      </a:r>
                      <a:endParaRPr lang="en-IN" sz="2700">
                        <a:effectLst/>
                      </a:endParaRPr>
                    </a:p>
                  </a:txBody>
                  <a:tcPr marL="93714" marR="93714" marT="93714" marB="93714"/>
                </a:tc>
                <a:tc>
                  <a:txBody>
                    <a:bodyPr/>
                    <a:lstStyle/>
                    <a:p>
                      <a:pPr rtl="0" fontAlgn="t">
                        <a:spcBef>
                          <a:spcPts val="1200"/>
                        </a:spcBef>
                        <a:spcAft>
                          <a:spcPts val="1200"/>
                        </a:spcAft>
                      </a:pPr>
                      <a:r>
                        <a:rPr lang="en-US" sz="1800" u="none" strike="noStrike" dirty="0">
                          <a:effectLst/>
                        </a:rPr>
                        <a:t>Make the system User Friendly.</a:t>
                      </a:r>
                      <a:endParaRPr lang="en-US" sz="2700" dirty="0">
                        <a:effectLst/>
                      </a:endParaRPr>
                    </a:p>
                  </a:txBody>
                  <a:tcPr marL="93714" marR="93714" marT="93714" marB="93714"/>
                </a:tc>
                <a:extLst>
                  <a:ext uri="{0D108BD9-81ED-4DB2-BD59-A6C34878D82A}">
                    <a16:rowId xmlns:a16="http://schemas.microsoft.com/office/drawing/2014/main" val="1756549746"/>
                  </a:ext>
                </a:extLst>
              </a:tr>
              <a:tr h="681238">
                <a:tc>
                  <a:txBody>
                    <a:bodyPr/>
                    <a:lstStyle/>
                    <a:p>
                      <a:pPr algn="ctr" rtl="0" fontAlgn="t">
                        <a:spcBef>
                          <a:spcPts val="1200"/>
                        </a:spcBef>
                        <a:spcAft>
                          <a:spcPts val="1200"/>
                        </a:spcAft>
                      </a:pPr>
                      <a:r>
                        <a:rPr lang="en-IN" sz="1800" u="none" strike="noStrike">
                          <a:effectLst/>
                        </a:rPr>
                        <a:t>2</a:t>
                      </a:r>
                      <a:endParaRPr lang="en-IN" sz="2700">
                        <a:effectLst/>
                      </a:endParaRPr>
                    </a:p>
                  </a:txBody>
                  <a:tcPr marL="93714" marR="93714" marT="93714" marB="93714"/>
                </a:tc>
                <a:tc>
                  <a:txBody>
                    <a:bodyPr/>
                    <a:lstStyle/>
                    <a:p>
                      <a:pPr rtl="0" fontAlgn="t">
                        <a:spcBef>
                          <a:spcPts val="1200"/>
                        </a:spcBef>
                        <a:spcAft>
                          <a:spcPts val="1200"/>
                        </a:spcAft>
                      </a:pPr>
                      <a:r>
                        <a:rPr lang="en-US" sz="1800" u="none" strike="noStrike" dirty="0">
                          <a:effectLst/>
                        </a:rPr>
                        <a:t>Data allocation strategies with high probability of leakage identification.</a:t>
                      </a:r>
                      <a:endParaRPr lang="en-US" sz="2700" dirty="0">
                        <a:effectLst/>
                      </a:endParaRPr>
                    </a:p>
                  </a:txBody>
                  <a:tcPr marL="93714" marR="93714" marT="93714" marB="93714"/>
                </a:tc>
                <a:extLst>
                  <a:ext uri="{0D108BD9-81ED-4DB2-BD59-A6C34878D82A}">
                    <a16:rowId xmlns:a16="http://schemas.microsoft.com/office/drawing/2014/main" val="1110298082"/>
                  </a:ext>
                </a:extLst>
              </a:tr>
              <a:tr h="681238">
                <a:tc>
                  <a:txBody>
                    <a:bodyPr/>
                    <a:lstStyle/>
                    <a:p>
                      <a:pPr algn="ctr" rtl="0" fontAlgn="t">
                        <a:spcBef>
                          <a:spcPts val="1200"/>
                        </a:spcBef>
                        <a:spcAft>
                          <a:spcPts val="1200"/>
                        </a:spcAft>
                      </a:pPr>
                      <a:r>
                        <a:rPr lang="en-IN" sz="1800" u="none" strike="noStrike">
                          <a:effectLst/>
                        </a:rPr>
                        <a:t>3</a:t>
                      </a:r>
                      <a:endParaRPr lang="en-IN" sz="2700">
                        <a:effectLst/>
                      </a:endParaRPr>
                    </a:p>
                  </a:txBody>
                  <a:tcPr marL="93714" marR="93714" marT="93714" marB="93714"/>
                </a:tc>
                <a:tc>
                  <a:txBody>
                    <a:bodyPr/>
                    <a:lstStyle/>
                    <a:p>
                      <a:pPr rtl="0" fontAlgn="t">
                        <a:spcBef>
                          <a:spcPts val="1200"/>
                        </a:spcBef>
                        <a:spcAft>
                          <a:spcPts val="1200"/>
                        </a:spcAft>
                      </a:pPr>
                      <a:r>
                        <a:rPr lang="en-US" sz="1800" u="none" strike="noStrike" dirty="0">
                          <a:effectLst/>
                        </a:rPr>
                        <a:t>Detection of when the data has been leaked and by whom</a:t>
                      </a:r>
                      <a:endParaRPr lang="en-US" sz="2700" dirty="0">
                        <a:effectLst/>
                      </a:endParaRPr>
                    </a:p>
                  </a:txBody>
                  <a:tcPr marL="93714" marR="93714" marT="93714" marB="93714"/>
                </a:tc>
                <a:extLst>
                  <a:ext uri="{0D108BD9-81ED-4DB2-BD59-A6C34878D82A}">
                    <a16:rowId xmlns:a16="http://schemas.microsoft.com/office/drawing/2014/main" val="1066118484"/>
                  </a:ext>
                </a:extLst>
              </a:tr>
              <a:tr h="681238">
                <a:tc>
                  <a:txBody>
                    <a:bodyPr/>
                    <a:lstStyle/>
                    <a:p>
                      <a:pPr algn="ctr" rtl="0" fontAlgn="t">
                        <a:spcBef>
                          <a:spcPts val="1200"/>
                        </a:spcBef>
                        <a:spcAft>
                          <a:spcPts val="1200"/>
                        </a:spcAft>
                      </a:pPr>
                      <a:r>
                        <a:rPr lang="en-IN" sz="1800" u="none" strike="noStrike">
                          <a:effectLst/>
                        </a:rPr>
                        <a:t>4</a:t>
                      </a:r>
                      <a:endParaRPr lang="en-IN" sz="2700">
                        <a:effectLst/>
                      </a:endParaRPr>
                    </a:p>
                  </a:txBody>
                  <a:tcPr marL="93714" marR="93714" marT="93714" marB="93714"/>
                </a:tc>
                <a:tc>
                  <a:txBody>
                    <a:bodyPr/>
                    <a:lstStyle/>
                    <a:p>
                      <a:pPr rtl="0" fontAlgn="t">
                        <a:spcBef>
                          <a:spcPts val="1200"/>
                        </a:spcBef>
                        <a:spcAft>
                          <a:spcPts val="1200"/>
                        </a:spcAft>
                      </a:pPr>
                      <a:r>
                        <a:rPr lang="en-US" sz="1800" u="none" strike="noStrike">
                          <a:effectLst/>
                        </a:rPr>
                        <a:t>Meet the changing needs and desires of clients and consumers.</a:t>
                      </a:r>
                      <a:endParaRPr lang="en-US" sz="2700">
                        <a:effectLst/>
                      </a:endParaRPr>
                    </a:p>
                  </a:txBody>
                  <a:tcPr marL="93714" marR="93714" marT="93714" marB="93714"/>
                </a:tc>
                <a:extLst>
                  <a:ext uri="{0D108BD9-81ED-4DB2-BD59-A6C34878D82A}">
                    <a16:rowId xmlns:a16="http://schemas.microsoft.com/office/drawing/2014/main" val="203925922"/>
                  </a:ext>
                </a:extLst>
              </a:tr>
              <a:tr h="654835">
                <a:tc>
                  <a:txBody>
                    <a:bodyPr/>
                    <a:lstStyle/>
                    <a:p>
                      <a:pPr algn="ctr" rtl="0" fontAlgn="t">
                        <a:spcBef>
                          <a:spcPts val="1200"/>
                        </a:spcBef>
                        <a:spcAft>
                          <a:spcPts val="1200"/>
                        </a:spcAft>
                      </a:pPr>
                      <a:r>
                        <a:rPr lang="en-IN" sz="1800" u="none" strike="noStrike">
                          <a:effectLst/>
                        </a:rPr>
                        <a:t>5</a:t>
                      </a:r>
                      <a:endParaRPr lang="en-IN" sz="2700">
                        <a:effectLst/>
                      </a:endParaRPr>
                    </a:p>
                  </a:txBody>
                  <a:tcPr marL="93714" marR="93714" marT="93714" marB="93714"/>
                </a:tc>
                <a:tc>
                  <a:txBody>
                    <a:bodyPr/>
                    <a:lstStyle/>
                    <a:p>
                      <a:pPr rtl="0" fontAlgn="t">
                        <a:spcBef>
                          <a:spcPts val="1200"/>
                        </a:spcBef>
                        <a:spcAft>
                          <a:spcPts val="1200"/>
                        </a:spcAft>
                      </a:pPr>
                      <a:r>
                        <a:rPr lang="en-IN" sz="1800" u="none" strike="noStrike">
                          <a:effectLst/>
                        </a:rPr>
                        <a:t>Practice high ethical standards.</a:t>
                      </a:r>
                      <a:endParaRPr lang="en-IN" sz="2700">
                        <a:effectLst/>
                      </a:endParaRPr>
                    </a:p>
                  </a:txBody>
                  <a:tcPr marL="93714" marR="93714" marT="93714" marB="93714"/>
                </a:tc>
                <a:extLst>
                  <a:ext uri="{0D108BD9-81ED-4DB2-BD59-A6C34878D82A}">
                    <a16:rowId xmlns:a16="http://schemas.microsoft.com/office/drawing/2014/main" val="2589148841"/>
                  </a:ext>
                </a:extLst>
              </a:tr>
              <a:tr h="427352">
                <a:tc>
                  <a:txBody>
                    <a:bodyPr/>
                    <a:lstStyle/>
                    <a:p>
                      <a:pPr algn="ctr" rtl="0" fontAlgn="t">
                        <a:spcBef>
                          <a:spcPts val="1200"/>
                        </a:spcBef>
                        <a:spcAft>
                          <a:spcPts val="1200"/>
                        </a:spcAft>
                      </a:pPr>
                      <a:r>
                        <a:rPr lang="en-IN" sz="1800" u="none" strike="noStrike">
                          <a:effectLst/>
                        </a:rPr>
                        <a:t>6</a:t>
                      </a:r>
                      <a:endParaRPr lang="en-IN" sz="2700">
                        <a:effectLst/>
                      </a:endParaRPr>
                    </a:p>
                  </a:txBody>
                  <a:tcPr marL="93714" marR="93714" marT="93714" marB="93714"/>
                </a:tc>
                <a:tc>
                  <a:txBody>
                    <a:bodyPr/>
                    <a:lstStyle/>
                    <a:p>
                      <a:pPr rtl="0" fontAlgn="t">
                        <a:spcBef>
                          <a:spcPts val="1200"/>
                        </a:spcBef>
                        <a:spcAft>
                          <a:spcPts val="1200"/>
                        </a:spcAft>
                      </a:pPr>
                      <a:r>
                        <a:rPr lang="en-IN" sz="1800" u="none" strike="noStrike" dirty="0">
                          <a:effectLst/>
                        </a:rPr>
                        <a:t>Provide better customer service.</a:t>
                      </a:r>
                      <a:endParaRPr lang="en-IN" sz="2700" dirty="0">
                        <a:effectLst/>
                      </a:endParaRPr>
                    </a:p>
                  </a:txBody>
                  <a:tcPr marL="93714" marR="93714" marT="93714" marB="93714"/>
                </a:tc>
                <a:extLst>
                  <a:ext uri="{0D108BD9-81ED-4DB2-BD59-A6C34878D82A}">
                    <a16:rowId xmlns:a16="http://schemas.microsoft.com/office/drawing/2014/main" val="1272883987"/>
                  </a:ext>
                </a:extLst>
              </a:tr>
            </a:tbl>
          </a:graphicData>
        </a:graphic>
      </p:graphicFrame>
      <p:pic>
        <p:nvPicPr>
          <p:cNvPr id="6" name="Picture 5" descr="A couple of people that are standing in the snow&#10;&#10;Description automatically generated">
            <a:extLst>
              <a:ext uri="{FF2B5EF4-FFF2-40B4-BE49-F238E27FC236}">
                <a16:creationId xmlns:a16="http://schemas.microsoft.com/office/drawing/2014/main" id="{AD0C6F75-6B70-4722-86BA-F04ED0D19CD2}"/>
              </a:ext>
            </a:extLst>
          </p:cNvPr>
          <p:cNvPicPr>
            <a:picLocks noChangeAspect="1"/>
          </p:cNvPicPr>
          <p:nvPr/>
        </p:nvPicPr>
        <p:blipFill rotWithShape="1">
          <a:blip r:embed="rId2">
            <a:extLst>
              <a:ext uri="{28A0092B-C50C-407E-A947-70E740481C1C}">
                <a14:useLocalDpi xmlns:a14="http://schemas.microsoft.com/office/drawing/2010/main" val="0"/>
              </a:ext>
            </a:extLst>
          </a:blip>
          <a:srcRect t="3976" b="5716"/>
          <a:stretch/>
        </p:blipFill>
        <p:spPr>
          <a:xfrm>
            <a:off x="6616785" y="1179546"/>
            <a:ext cx="5167312" cy="4660490"/>
          </a:xfrm>
          <a:prstGeom prst="rect">
            <a:avLst/>
          </a:prstGeom>
        </p:spPr>
      </p:pic>
    </p:spTree>
    <p:extLst>
      <p:ext uri="{BB962C8B-B14F-4D97-AF65-F5344CB8AC3E}">
        <p14:creationId xmlns:p14="http://schemas.microsoft.com/office/powerpoint/2010/main" val="3926189636"/>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oy, table, man, skiing&#10;&#10;Description automatically generated">
            <a:extLst>
              <a:ext uri="{FF2B5EF4-FFF2-40B4-BE49-F238E27FC236}">
                <a16:creationId xmlns:a16="http://schemas.microsoft.com/office/drawing/2014/main" id="{A1270E12-0D30-46ED-A5A8-7F5B0BE4E7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91187"/>
            <a:ext cx="5423339" cy="3615559"/>
          </a:xfrm>
          <a:prstGeom prst="rect">
            <a:avLst/>
          </a:prstGeom>
        </p:spPr>
      </p:pic>
      <p:sp>
        <p:nvSpPr>
          <p:cNvPr id="2" name="Title 1">
            <a:extLst>
              <a:ext uri="{FF2B5EF4-FFF2-40B4-BE49-F238E27FC236}">
                <a16:creationId xmlns:a16="http://schemas.microsoft.com/office/drawing/2014/main" id="{FC9BC838-DFB7-469D-B749-D2AC139DD1AC}"/>
              </a:ext>
            </a:extLst>
          </p:cNvPr>
          <p:cNvSpPr>
            <a:spLocks noGrp="1"/>
          </p:cNvSpPr>
          <p:nvPr>
            <p:ph type="title"/>
          </p:nvPr>
        </p:nvSpPr>
        <p:spPr>
          <a:xfrm>
            <a:off x="1124902" y="349111"/>
            <a:ext cx="10515600" cy="1325563"/>
          </a:xfrm>
        </p:spPr>
        <p:txBody>
          <a:bodyPr/>
          <a:lstStyle/>
          <a:p>
            <a:pPr algn="r"/>
            <a:r>
              <a:rPr lang="en-US" dirty="0">
                <a:solidFill>
                  <a:srgbClr val="4868EF"/>
                </a:solidFill>
              </a:rPr>
              <a:t>Stakeholders</a:t>
            </a:r>
            <a:endParaRPr lang="en-IN" dirty="0">
              <a:solidFill>
                <a:srgbClr val="4868EF"/>
              </a:solidFill>
            </a:endParaRPr>
          </a:p>
        </p:txBody>
      </p:sp>
      <p:graphicFrame>
        <p:nvGraphicFramePr>
          <p:cNvPr id="4" name="Table 3">
            <a:extLst>
              <a:ext uri="{FF2B5EF4-FFF2-40B4-BE49-F238E27FC236}">
                <a16:creationId xmlns:a16="http://schemas.microsoft.com/office/drawing/2014/main" id="{AF6906B4-A7EC-4B1F-ACE0-C541FE41CAC6}"/>
              </a:ext>
            </a:extLst>
          </p:cNvPr>
          <p:cNvGraphicFramePr>
            <a:graphicFrameLocks noGrp="1"/>
          </p:cNvGraphicFramePr>
          <p:nvPr>
            <p:extLst>
              <p:ext uri="{D42A27DB-BD31-4B8C-83A1-F6EECF244321}">
                <p14:modId xmlns:p14="http://schemas.microsoft.com/office/powerpoint/2010/main" val="1605667323"/>
              </p:ext>
            </p:extLst>
          </p:nvPr>
        </p:nvGraphicFramePr>
        <p:xfrm>
          <a:off x="5346697" y="1690686"/>
          <a:ext cx="6224619" cy="3816559"/>
        </p:xfrm>
        <a:graphic>
          <a:graphicData uri="http://schemas.openxmlformats.org/drawingml/2006/table">
            <a:tbl>
              <a:tblPr>
                <a:tableStyleId>{46F890A9-2807-4EBB-B81D-B2AA78EC7F39}</a:tableStyleId>
              </a:tblPr>
              <a:tblGrid>
                <a:gridCol w="1651225">
                  <a:extLst>
                    <a:ext uri="{9D8B030D-6E8A-4147-A177-3AD203B41FA5}">
                      <a16:colId xmlns:a16="http://schemas.microsoft.com/office/drawing/2014/main" val="344240415"/>
                    </a:ext>
                  </a:extLst>
                </a:gridCol>
                <a:gridCol w="4573394">
                  <a:extLst>
                    <a:ext uri="{9D8B030D-6E8A-4147-A177-3AD203B41FA5}">
                      <a16:colId xmlns:a16="http://schemas.microsoft.com/office/drawing/2014/main" val="287941812"/>
                    </a:ext>
                  </a:extLst>
                </a:gridCol>
              </a:tblGrid>
              <a:tr h="415865">
                <a:tc>
                  <a:txBody>
                    <a:bodyPr/>
                    <a:lstStyle/>
                    <a:p>
                      <a:pPr algn="l" rtl="0" fontAlgn="t">
                        <a:spcBef>
                          <a:spcPts val="1200"/>
                        </a:spcBef>
                        <a:spcAft>
                          <a:spcPts val="0"/>
                        </a:spcAft>
                      </a:pPr>
                      <a:r>
                        <a:rPr lang="en-IN" sz="1800" b="1" u="none" strike="noStrike" dirty="0">
                          <a:effectLst/>
                        </a:rPr>
                        <a:t>Stakeholder</a:t>
                      </a:r>
                      <a:endParaRPr lang="en-IN" sz="1800" b="1" i="0" dirty="0">
                        <a:effectLst/>
                      </a:endParaRPr>
                    </a:p>
                  </a:txBody>
                  <a:tcPr marL="63500" marR="63500" marT="63500" marB="63500"/>
                </a:tc>
                <a:tc>
                  <a:txBody>
                    <a:bodyPr/>
                    <a:lstStyle/>
                    <a:p>
                      <a:pPr algn="l" rtl="0" fontAlgn="t">
                        <a:spcBef>
                          <a:spcPts val="1200"/>
                        </a:spcBef>
                        <a:spcAft>
                          <a:spcPts val="0"/>
                        </a:spcAft>
                      </a:pPr>
                      <a:r>
                        <a:rPr lang="en-IN" sz="1800" b="1" u="none" strike="noStrike" dirty="0">
                          <a:effectLst/>
                        </a:rPr>
                        <a:t>Role</a:t>
                      </a:r>
                      <a:endParaRPr lang="en-IN" sz="1800" b="1" i="0" dirty="0">
                        <a:effectLst/>
                      </a:endParaRPr>
                    </a:p>
                  </a:txBody>
                  <a:tcPr marL="63500" marR="63500" marT="63500" marB="63500"/>
                </a:tc>
                <a:extLst>
                  <a:ext uri="{0D108BD9-81ED-4DB2-BD59-A6C34878D82A}">
                    <a16:rowId xmlns:a16="http://schemas.microsoft.com/office/drawing/2014/main" val="420957873"/>
                  </a:ext>
                </a:extLst>
              </a:tr>
              <a:tr h="624226">
                <a:tc>
                  <a:txBody>
                    <a:bodyPr/>
                    <a:lstStyle/>
                    <a:p>
                      <a:pPr rtl="0" fontAlgn="t">
                        <a:spcBef>
                          <a:spcPts val="1200"/>
                        </a:spcBef>
                        <a:spcAft>
                          <a:spcPts val="0"/>
                        </a:spcAft>
                      </a:pPr>
                      <a:r>
                        <a:rPr lang="en-IN" sz="1800" u="none" strike="noStrike">
                          <a:effectLst/>
                        </a:rPr>
                        <a:t>Business Partners</a:t>
                      </a:r>
                      <a:endParaRPr lang="en-IN" sz="1800">
                        <a:effectLst/>
                      </a:endParaRPr>
                    </a:p>
                  </a:txBody>
                  <a:tcPr marL="63500" marR="63500" marT="63500" marB="63500"/>
                </a:tc>
                <a:tc>
                  <a:txBody>
                    <a:bodyPr/>
                    <a:lstStyle/>
                    <a:p>
                      <a:pPr rtl="0" fontAlgn="t">
                        <a:spcBef>
                          <a:spcPts val="1200"/>
                        </a:spcBef>
                        <a:spcAft>
                          <a:spcPts val="0"/>
                        </a:spcAft>
                      </a:pPr>
                      <a:r>
                        <a:rPr lang="en-IN" sz="1800" u="none" strike="noStrike" dirty="0">
                          <a:effectLst/>
                        </a:rPr>
                        <a:t>Investors.</a:t>
                      </a:r>
                      <a:endParaRPr lang="en-IN" sz="1800" dirty="0">
                        <a:effectLst/>
                      </a:endParaRPr>
                    </a:p>
                  </a:txBody>
                  <a:tcPr marL="63500" marR="63500" marT="63500" marB="63500"/>
                </a:tc>
                <a:extLst>
                  <a:ext uri="{0D108BD9-81ED-4DB2-BD59-A6C34878D82A}">
                    <a16:rowId xmlns:a16="http://schemas.microsoft.com/office/drawing/2014/main" val="1179879774"/>
                  </a:ext>
                </a:extLst>
              </a:tr>
              <a:tr h="415865">
                <a:tc>
                  <a:txBody>
                    <a:bodyPr/>
                    <a:lstStyle/>
                    <a:p>
                      <a:pPr rtl="0" fontAlgn="t">
                        <a:spcBef>
                          <a:spcPts val="1200"/>
                        </a:spcBef>
                        <a:spcAft>
                          <a:spcPts val="0"/>
                        </a:spcAft>
                      </a:pPr>
                      <a:r>
                        <a:rPr lang="en-IN" sz="1800" u="none" strike="noStrike" dirty="0">
                          <a:effectLst/>
                        </a:rPr>
                        <a:t>Customers</a:t>
                      </a:r>
                      <a:endParaRPr lang="en-IN" sz="1800" dirty="0">
                        <a:effectLst/>
                      </a:endParaRPr>
                    </a:p>
                  </a:txBody>
                  <a:tcPr marL="63500" marR="63500" marT="63500" marB="63500"/>
                </a:tc>
                <a:tc>
                  <a:txBody>
                    <a:bodyPr/>
                    <a:lstStyle/>
                    <a:p>
                      <a:pPr rtl="0" fontAlgn="t">
                        <a:spcBef>
                          <a:spcPts val="1200"/>
                        </a:spcBef>
                        <a:spcAft>
                          <a:spcPts val="0"/>
                        </a:spcAft>
                      </a:pPr>
                      <a:r>
                        <a:rPr lang="en-US" sz="1800" u="none" strike="noStrike" dirty="0">
                          <a:effectLst/>
                        </a:rPr>
                        <a:t>End Users, who secure their data with our service</a:t>
                      </a:r>
                      <a:endParaRPr lang="en-US" sz="1800" dirty="0">
                        <a:effectLst/>
                      </a:endParaRPr>
                    </a:p>
                  </a:txBody>
                  <a:tcPr marL="63500" marR="63500" marT="63500" marB="63500"/>
                </a:tc>
                <a:extLst>
                  <a:ext uri="{0D108BD9-81ED-4DB2-BD59-A6C34878D82A}">
                    <a16:rowId xmlns:a16="http://schemas.microsoft.com/office/drawing/2014/main" val="342293943"/>
                  </a:ext>
                </a:extLst>
              </a:tr>
              <a:tr h="415865">
                <a:tc>
                  <a:txBody>
                    <a:bodyPr/>
                    <a:lstStyle/>
                    <a:p>
                      <a:pPr rtl="0" fontAlgn="t">
                        <a:spcBef>
                          <a:spcPts val="1200"/>
                        </a:spcBef>
                        <a:spcAft>
                          <a:spcPts val="0"/>
                        </a:spcAft>
                      </a:pPr>
                      <a:r>
                        <a:rPr lang="en-IN" sz="1800" u="none" strike="noStrike">
                          <a:effectLst/>
                        </a:rPr>
                        <a:t>Faculty</a:t>
                      </a:r>
                      <a:endParaRPr lang="en-IN" sz="1800">
                        <a:effectLst/>
                      </a:endParaRPr>
                    </a:p>
                  </a:txBody>
                  <a:tcPr marL="63500" marR="63500" marT="63500" marB="63500"/>
                </a:tc>
                <a:tc>
                  <a:txBody>
                    <a:bodyPr/>
                    <a:lstStyle/>
                    <a:p>
                      <a:pPr rtl="0" fontAlgn="t">
                        <a:spcBef>
                          <a:spcPts val="1200"/>
                        </a:spcBef>
                        <a:spcAft>
                          <a:spcPts val="0"/>
                        </a:spcAft>
                      </a:pPr>
                      <a:r>
                        <a:rPr lang="en-IN" sz="1800" u="none" strike="noStrike" dirty="0">
                          <a:effectLst/>
                        </a:rPr>
                        <a:t>Instructor/Mentor </a:t>
                      </a:r>
                      <a:endParaRPr lang="en-IN" sz="1800" dirty="0">
                        <a:effectLst/>
                      </a:endParaRPr>
                    </a:p>
                  </a:txBody>
                  <a:tcPr marL="63500" marR="63500" marT="63500" marB="63500"/>
                </a:tc>
                <a:extLst>
                  <a:ext uri="{0D108BD9-81ED-4DB2-BD59-A6C34878D82A}">
                    <a16:rowId xmlns:a16="http://schemas.microsoft.com/office/drawing/2014/main" val="3658697974"/>
                  </a:ext>
                </a:extLst>
              </a:tr>
              <a:tr h="488750">
                <a:tc>
                  <a:txBody>
                    <a:bodyPr/>
                    <a:lstStyle/>
                    <a:p>
                      <a:pPr rtl="0" fontAlgn="t">
                        <a:spcBef>
                          <a:spcPts val="1200"/>
                        </a:spcBef>
                        <a:spcAft>
                          <a:spcPts val="0"/>
                        </a:spcAft>
                      </a:pPr>
                      <a:r>
                        <a:rPr lang="en-IN" sz="1800" u="none" strike="noStrike" dirty="0">
                          <a:effectLst/>
                        </a:rPr>
                        <a:t>Dev Team</a:t>
                      </a:r>
                      <a:endParaRPr lang="en-IN" sz="1800" dirty="0">
                        <a:effectLst/>
                      </a:endParaRPr>
                    </a:p>
                  </a:txBody>
                  <a:tcPr marL="63500" marR="63500" marT="63500" marB="63500"/>
                </a:tc>
                <a:tc>
                  <a:txBody>
                    <a:bodyPr/>
                    <a:lstStyle/>
                    <a:p>
                      <a:pPr rtl="0" fontAlgn="t">
                        <a:spcBef>
                          <a:spcPts val="1200"/>
                        </a:spcBef>
                        <a:spcAft>
                          <a:spcPts val="0"/>
                        </a:spcAft>
                      </a:pPr>
                      <a:r>
                        <a:rPr lang="en-IN" sz="1800" u="none" strike="noStrike">
                          <a:effectLst/>
                        </a:rPr>
                        <a:t>Development / Bug Fixing / Testing</a:t>
                      </a:r>
                      <a:endParaRPr lang="en-IN" sz="1800">
                        <a:effectLst/>
                      </a:endParaRPr>
                    </a:p>
                  </a:txBody>
                  <a:tcPr marL="63500" marR="63500" marT="63500" marB="63500"/>
                </a:tc>
                <a:extLst>
                  <a:ext uri="{0D108BD9-81ED-4DB2-BD59-A6C34878D82A}">
                    <a16:rowId xmlns:a16="http://schemas.microsoft.com/office/drawing/2014/main" val="3494950669"/>
                  </a:ext>
                </a:extLst>
              </a:tr>
              <a:tr h="1144799">
                <a:tc>
                  <a:txBody>
                    <a:bodyPr/>
                    <a:lstStyle/>
                    <a:p>
                      <a:pPr rtl="0" fontAlgn="t">
                        <a:spcBef>
                          <a:spcPts val="1200"/>
                        </a:spcBef>
                        <a:spcAft>
                          <a:spcPts val="0"/>
                        </a:spcAft>
                      </a:pPr>
                      <a:r>
                        <a:rPr lang="en-IN" sz="1800" u="none" strike="noStrike">
                          <a:effectLst/>
                        </a:rPr>
                        <a:t>Legal Team </a:t>
                      </a:r>
                      <a:endParaRPr lang="en-IN" sz="1800">
                        <a:effectLst/>
                      </a:endParaRPr>
                    </a:p>
                    <a:p>
                      <a:pPr fontAlgn="t"/>
                      <a:br>
                        <a:rPr lang="en-IN" sz="1800">
                          <a:effectLst/>
                        </a:rPr>
                      </a:br>
                      <a:endParaRPr lang="en-IN" sz="1800">
                        <a:effectLst/>
                      </a:endParaRPr>
                    </a:p>
                  </a:txBody>
                  <a:tcPr marL="63500" marR="63500" marT="63500" marB="63500"/>
                </a:tc>
                <a:tc>
                  <a:txBody>
                    <a:bodyPr/>
                    <a:lstStyle/>
                    <a:p>
                      <a:pPr rtl="0" fontAlgn="t">
                        <a:spcBef>
                          <a:spcPts val="1200"/>
                        </a:spcBef>
                        <a:spcAft>
                          <a:spcPts val="0"/>
                        </a:spcAft>
                      </a:pPr>
                      <a:r>
                        <a:rPr lang="en-US" sz="1800" u="none" strike="noStrike" dirty="0">
                          <a:effectLst/>
                        </a:rPr>
                        <a:t>To maintain and prevent any legal issues that arise, due to the data privacy policies. </a:t>
                      </a:r>
                      <a:endParaRPr lang="en-US" sz="1800" dirty="0">
                        <a:effectLst/>
                      </a:endParaRPr>
                    </a:p>
                  </a:txBody>
                  <a:tcPr marL="63500" marR="63500" marT="63500" marB="63500"/>
                </a:tc>
                <a:extLst>
                  <a:ext uri="{0D108BD9-81ED-4DB2-BD59-A6C34878D82A}">
                    <a16:rowId xmlns:a16="http://schemas.microsoft.com/office/drawing/2014/main" val="3783276764"/>
                  </a:ext>
                </a:extLst>
              </a:tr>
            </a:tbl>
          </a:graphicData>
        </a:graphic>
      </p:graphicFrame>
      <p:sp>
        <p:nvSpPr>
          <p:cNvPr id="5" name="Rectangle 1">
            <a:extLst>
              <a:ext uri="{FF2B5EF4-FFF2-40B4-BE49-F238E27FC236}">
                <a16:creationId xmlns:a16="http://schemas.microsoft.com/office/drawing/2014/main" id="{16E1FC31-795F-46D8-A474-7CBEBC0C7C13}"/>
              </a:ext>
            </a:extLst>
          </p:cNvPr>
          <p:cNvSpPr>
            <a:spLocks noChangeArrowheads="1"/>
          </p:cNvSpPr>
          <p:nvPr/>
        </p:nvSpPr>
        <p:spPr bwMode="auto">
          <a:xfrm>
            <a:off x="1124902" y="2327561"/>
            <a:ext cx="2324059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01112815"/>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logo&#10;&#10;Description automatically generated">
            <a:extLst>
              <a:ext uri="{FF2B5EF4-FFF2-40B4-BE49-F238E27FC236}">
                <a16:creationId xmlns:a16="http://schemas.microsoft.com/office/drawing/2014/main" id="{4817F8D8-0FD9-4D1B-9982-5E3E2947B2B8}"/>
              </a:ext>
            </a:extLst>
          </p:cNvPr>
          <p:cNvPicPr>
            <a:picLocks noChangeAspect="1"/>
          </p:cNvPicPr>
          <p:nvPr/>
        </p:nvPicPr>
        <p:blipFill rotWithShape="1">
          <a:blip r:embed="rId2">
            <a:extLst>
              <a:ext uri="{28A0092B-C50C-407E-A947-70E740481C1C}">
                <a14:useLocalDpi xmlns:a14="http://schemas.microsoft.com/office/drawing/2010/main" val="0"/>
              </a:ext>
            </a:extLst>
          </a:blip>
          <a:srcRect l="16006" t="16846" r="16336" b="23787"/>
          <a:stretch/>
        </p:blipFill>
        <p:spPr>
          <a:xfrm>
            <a:off x="7309474" y="1532423"/>
            <a:ext cx="4705807" cy="4129076"/>
          </a:xfrm>
          <a:prstGeom prst="rect">
            <a:avLst/>
          </a:prstGeom>
        </p:spPr>
      </p:pic>
      <p:graphicFrame>
        <p:nvGraphicFramePr>
          <p:cNvPr id="4" name="Content Placeholder 3">
            <a:extLst>
              <a:ext uri="{FF2B5EF4-FFF2-40B4-BE49-F238E27FC236}">
                <a16:creationId xmlns:a16="http://schemas.microsoft.com/office/drawing/2014/main" id="{972B64AE-8215-4AB1-B6FF-23081A1EEE43}"/>
              </a:ext>
            </a:extLst>
          </p:cNvPr>
          <p:cNvGraphicFramePr>
            <a:graphicFrameLocks noGrp="1"/>
          </p:cNvGraphicFramePr>
          <p:nvPr>
            <p:ph idx="1"/>
            <p:extLst>
              <p:ext uri="{D42A27DB-BD31-4B8C-83A1-F6EECF244321}">
                <p14:modId xmlns:p14="http://schemas.microsoft.com/office/powerpoint/2010/main" val="2343307046"/>
              </p:ext>
            </p:extLst>
          </p:nvPr>
        </p:nvGraphicFramePr>
        <p:xfrm>
          <a:off x="451095" y="1378658"/>
          <a:ext cx="6700735" cy="4350567"/>
        </p:xfrm>
        <a:graphic>
          <a:graphicData uri="http://schemas.openxmlformats.org/drawingml/2006/table">
            <a:tbl>
              <a:tblPr>
                <a:tableStyleId>{46F890A9-2807-4EBB-B81D-B2AA78EC7F39}</a:tableStyleId>
              </a:tblPr>
              <a:tblGrid>
                <a:gridCol w="1074862">
                  <a:extLst>
                    <a:ext uri="{9D8B030D-6E8A-4147-A177-3AD203B41FA5}">
                      <a16:colId xmlns:a16="http://schemas.microsoft.com/office/drawing/2014/main" val="1905155933"/>
                    </a:ext>
                  </a:extLst>
                </a:gridCol>
                <a:gridCol w="4480292">
                  <a:extLst>
                    <a:ext uri="{9D8B030D-6E8A-4147-A177-3AD203B41FA5}">
                      <a16:colId xmlns:a16="http://schemas.microsoft.com/office/drawing/2014/main" val="3471749610"/>
                    </a:ext>
                  </a:extLst>
                </a:gridCol>
                <a:gridCol w="1145581">
                  <a:extLst>
                    <a:ext uri="{9D8B030D-6E8A-4147-A177-3AD203B41FA5}">
                      <a16:colId xmlns:a16="http://schemas.microsoft.com/office/drawing/2014/main" val="1068100323"/>
                    </a:ext>
                  </a:extLst>
                </a:gridCol>
              </a:tblGrid>
              <a:tr h="465908">
                <a:tc>
                  <a:txBody>
                    <a:bodyPr/>
                    <a:lstStyle/>
                    <a:p>
                      <a:pPr algn="l" rtl="0" fontAlgn="t">
                        <a:spcBef>
                          <a:spcPts val="0"/>
                        </a:spcBef>
                        <a:spcAft>
                          <a:spcPts val="0"/>
                        </a:spcAft>
                      </a:pPr>
                      <a:r>
                        <a:rPr lang="en-IN" sz="1400" b="1" u="none" strike="noStrike" dirty="0">
                          <a:effectLst/>
                        </a:rPr>
                        <a:t>Resource</a:t>
                      </a:r>
                      <a:endParaRPr lang="en-IN" sz="2000" b="1" dirty="0">
                        <a:effectLst/>
                      </a:endParaRPr>
                    </a:p>
                  </a:txBody>
                  <a:tcPr marL="95473" marR="95473" marT="95473" marB="95473"/>
                </a:tc>
                <a:tc>
                  <a:txBody>
                    <a:bodyPr/>
                    <a:lstStyle/>
                    <a:p>
                      <a:pPr algn="l" rtl="0" fontAlgn="t">
                        <a:spcBef>
                          <a:spcPts val="0"/>
                        </a:spcBef>
                        <a:spcAft>
                          <a:spcPts val="0"/>
                        </a:spcAft>
                      </a:pPr>
                      <a:r>
                        <a:rPr lang="en-IN" sz="1400" b="1" u="none" strike="noStrike" dirty="0">
                          <a:effectLst/>
                        </a:rPr>
                        <a:t>Resource Description</a:t>
                      </a:r>
                      <a:endParaRPr lang="en-IN" sz="2000" b="1" dirty="0">
                        <a:effectLst/>
                      </a:endParaRPr>
                    </a:p>
                  </a:txBody>
                  <a:tcPr marL="95473" marR="95473" marT="95473" marB="95473"/>
                </a:tc>
                <a:tc>
                  <a:txBody>
                    <a:bodyPr/>
                    <a:lstStyle/>
                    <a:p>
                      <a:pPr algn="l" rtl="0" fontAlgn="t">
                        <a:spcBef>
                          <a:spcPts val="0"/>
                        </a:spcBef>
                        <a:spcAft>
                          <a:spcPts val="0"/>
                        </a:spcAft>
                      </a:pPr>
                      <a:r>
                        <a:rPr lang="en-IN" sz="1400" b="1" u="none" strike="noStrike" dirty="0">
                          <a:effectLst/>
                        </a:rPr>
                        <a:t>Quantity</a:t>
                      </a:r>
                      <a:endParaRPr lang="en-IN" sz="2000" b="1" dirty="0">
                        <a:effectLst/>
                      </a:endParaRPr>
                    </a:p>
                  </a:txBody>
                  <a:tcPr marL="95473" marR="95473" marT="95473" marB="95473"/>
                </a:tc>
                <a:extLst>
                  <a:ext uri="{0D108BD9-81ED-4DB2-BD59-A6C34878D82A}">
                    <a16:rowId xmlns:a16="http://schemas.microsoft.com/office/drawing/2014/main" val="1266065480"/>
                  </a:ext>
                </a:extLst>
              </a:tr>
              <a:tr h="740869">
                <a:tc>
                  <a:txBody>
                    <a:bodyPr/>
                    <a:lstStyle/>
                    <a:p>
                      <a:pPr rtl="0" fontAlgn="t">
                        <a:spcBef>
                          <a:spcPts val="0"/>
                        </a:spcBef>
                        <a:spcAft>
                          <a:spcPts val="0"/>
                        </a:spcAft>
                      </a:pPr>
                      <a:r>
                        <a:rPr lang="en-IN" sz="1400" u="none" strike="noStrike">
                          <a:effectLst/>
                        </a:rPr>
                        <a:t>Database Server</a:t>
                      </a:r>
                      <a:endParaRPr lang="en-IN" sz="2000">
                        <a:effectLst/>
                      </a:endParaRPr>
                    </a:p>
                  </a:txBody>
                  <a:tcPr marL="95473" marR="95473" marT="95473" marB="95473"/>
                </a:tc>
                <a:tc>
                  <a:txBody>
                    <a:bodyPr/>
                    <a:lstStyle/>
                    <a:p>
                      <a:pPr rtl="0" fontAlgn="t">
                        <a:spcBef>
                          <a:spcPts val="0"/>
                        </a:spcBef>
                        <a:spcAft>
                          <a:spcPts val="0"/>
                        </a:spcAft>
                      </a:pPr>
                      <a:r>
                        <a:rPr lang="en-US" sz="1400" u="none" strike="noStrike" dirty="0">
                          <a:effectLst/>
                        </a:rPr>
                        <a:t>A database server provided by the sponsoring company.</a:t>
                      </a:r>
                      <a:endParaRPr lang="en-US" sz="2000" dirty="0">
                        <a:effectLst/>
                      </a:endParaRPr>
                    </a:p>
                  </a:txBody>
                  <a:tcPr marL="95473" marR="95473" marT="95473" marB="95473"/>
                </a:tc>
                <a:tc>
                  <a:txBody>
                    <a:bodyPr/>
                    <a:lstStyle/>
                    <a:p>
                      <a:pPr rtl="0" fontAlgn="t">
                        <a:spcBef>
                          <a:spcPts val="0"/>
                        </a:spcBef>
                        <a:spcAft>
                          <a:spcPts val="0"/>
                        </a:spcAft>
                      </a:pPr>
                      <a:r>
                        <a:rPr lang="en-IN" sz="1400" u="none" strike="noStrike" dirty="0">
                          <a:effectLst/>
                        </a:rPr>
                        <a:t>1</a:t>
                      </a:r>
                      <a:endParaRPr lang="en-IN" sz="2000" dirty="0">
                        <a:effectLst/>
                      </a:endParaRPr>
                    </a:p>
                  </a:txBody>
                  <a:tcPr marL="95473" marR="95473" marT="95473" marB="95473"/>
                </a:tc>
                <a:extLst>
                  <a:ext uri="{0D108BD9-81ED-4DB2-BD59-A6C34878D82A}">
                    <a16:rowId xmlns:a16="http://schemas.microsoft.com/office/drawing/2014/main" val="1354535822"/>
                  </a:ext>
                </a:extLst>
              </a:tr>
              <a:tr h="740869">
                <a:tc>
                  <a:txBody>
                    <a:bodyPr/>
                    <a:lstStyle/>
                    <a:p>
                      <a:pPr rtl="0" fontAlgn="t">
                        <a:spcBef>
                          <a:spcPts val="0"/>
                        </a:spcBef>
                        <a:spcAft>
                          <a:spcPts val="0"/>
                        </a:spcAft>
                      </a:pPr>
                      <a:r>
                        <a:rPr lang="en-IN" sz="1400" u="none" strike="noStrike">
                          <a:effectLst/>
                        </a:rPr>
                        <a:t>Capstone Team</a:t>
                      </a:r>
                      <a:endParaRPr lang="en-IN" sz="2000">
                        <a:effectLst/>
                      </a:endParaRPr>
                    </a:p>
                  </a:txBody>
                  <a:tcPr marL="95473" marR="95473" marT="95473" marB="95473"/>
                </a:tc>
                <a:tc>
                  <a:txBody>
                    <a:bodyPr/>
                    <a:lstStyle/>
                    <a:p>
                      <a:pPr rtl="0" fontAlgn="t">
                        <a:spcBef>
                          <a:spcPts val="0"/>
                        </a:spcBef>
                        <a:spcAft>
                          <a:spcPts val="0"/>
                        </a:spcAft>
                      </a:pPr>
                      <a:r>
                        <a:rPr lang="en-US" sz="1400" u="none" strike="noStrike" dirty="0">
                          <a:effectLst/>
                        </a:rPr>
                        <a:t>Our team of students who will be the primary developers of the project.</a:t>
                      </a:r>
                      <a:endParaRPr lang="en-US" sz="2000" dirty="0">
                        <a:effectLst/>
                      </a:endParaRPr>
                    </a:p>
                  </a:txBody>
                  <a:tcPr marL="95473" marR="95473" marT="95473" marB="95473"/>
                </a:tc>
                <a:tc>
                  <a:txBody>
                    <a:bodyPr/>
                    <a:lstStyle/>
                    <a:p>
                      <a:pPr rtl="0" fontAlgn="t">
                        <a:spcBef>
                          <a:spcPts val="0"/>
                        </a:spcBef>
                        <a:spcAft>
                          <a:spcPts val="0"/>
                        </a:spcAft>
                      </a:pPr>
                      <a:r>
                        <a:rPr lang="en-IN" sz="1400" u="none" strike="noStrike" dirty="0">
                          <a:effectLst/>
                        </a:rPr>
                        <a:t>4</a:t>
                      </a:r>
                      <a:endParaRPr lang="en-IN" sz="2000" dirty="0">
                        <a:effectLst/>
                      </a:endParaRPr>
                    </a:p>
                  </a:txBody>
                  <a:tcPr marL="95473" marR="95473" marT="95473" marB="95473"/>
                </a:tc>
                <a:extLst>
                  <a:ext uri="{0D108BD9-81ED-4DB2-BD59-A6C34878D82A}">
                    <a16:rowId xmlns:a16="http://schemas.microsoft.com/office/drawing/2014/main" val="2732272403"/>
                  </a:ext>
                </a:extLst>
              </a:tr>
              <a:tr h="740869">
                <a:tc>
                  <a:txBody>
                    <a:bodyPr/>
                    <a:lstStyle/>
                    <a:p>
                      <a:pPr rtl="0" fontAlgn="t">
                        <a:spcBef>
                          <a:spcPts val="0"/>
                        </a:spcBef>
                        <a:spcAft>
                          <a:spcPts val="0"/>
                        </a:spcAft>
                      </a:pPr>
                      <a:r>
                        <a:rPr lang="en-IN" sz="1400" u="none" strike="noStrike">
                          <a:effectLst/>
                        </a:rPr>
                        <a:t>Dr. Anurag Gauswami</a:t>
                      </a:r>
                      <a:endParaRPr lang="en-IN" sz="2000">
                        <a:effectLst/>
                      </a:endParaRPr>
                    </a:p>
                  </a:txBody>
                  <a:tcPr marL="95473" marR="95473" marT="95473" marB="95473"/>
                </a:tc>
                <a:tc>
                  <a:txBody>
                    <a:bodyPr/>
                    <a:lstStyle/>
                    <a:p>
                      <a:pPr rtl="0" fontAlgn="t">
                        <a:spcBef>
                          <a:spcPts val="0"/>
                        </a:spcBef>
                        <a:spcAft>
                          <a:spcPts val="0"/>
                        </a:spcAft>
                      </a:pPr>
                      <a:r>
                        <a:rPr lang="en-US" sz="1400" u="none" strike="noStrike">
                          <a:effectLst/>
                        </a:rPr>
                        <a:t>The mentor who will be able to provide us with technical assistance. </a:t>
                      </a:r>
                      <a:endParaRPr lang="en-US" sz="2000">
                        <a:effectLst/>
                      </a:endParaRPr>
                    </a:p>
                  </a:txBody>
                  <a:tcPr marL="95473" marR="95473" marT="95473" marB="95473"/>
                </a:tc>
                <a:tc>
                  <a:txBody>
                    <a:bodyPr/>
                    <a:lstStyle/>
                    <a:p>
                      <a:pPr rtl="0" fontAlgn="t">
                        <a:spcBef>
                          <a:spcPts val="0"/>
                        </a:spcBef>
                        <a:spcAft>
                          <a:spcPts val="0"/>
                        </a:spcAft>
                      </a:pPr>
                      <a:r>
                        <a:rPr lang="en-IN" sz="1400" u="none" strike="noStrike">
                          <a:effectLst/>
                        </a:rPr>
                        <a:t>1</a:t>
                      </a:r>
                      <a:endParaRPr lang="en-IN" sz="2000">
                        <a:effectLst/>
                      </a:endParaRPr>
                    </a:p>
                  </a:txBody>
                  <a:tcPr marL="95473" marR="95473" marT="95473" marB="95473"/>
                </a:tc>
                <a:extLst>
                  <a:ext uri="{0D108BD9-81ED-4DB2-BD59-A6C34878D82A}">
                    <a16:rowId xmlns:a16="http://schemas.microsoft.com/office/drawing/2014/main" val="2201681742"/>
                  </a:ext>
                </a:extLst>
              </a:tr>
              <a:tr h="740869">
                <a:tc>
                  <a:txBody>
                    <a:bodyPr/>
                    <a:lstStyle/>
                    <a:p>
                      <a:pPr rtl="0" fontAlgn="t">
                        <a:spcBef>
                          <a:spcPts val="0"/>
                        </a:spcBef>
                        <a:spcAft>
                          <a:spcPts val="0"/>
                        </a:spcAft>
                      </a:pPr>
                      <a:r>
                        <a:rPr lang="en-IN" sz="1400" u="none" strike="noStrike">
                          <a:effectLst/>
                        </a:rPr>
                        <a:t>Mac Workstation</a:t>
                      </a:r>
                      <a:endParaRPr lang="en-IN" sz="2000">
                        <a:effectLst/>
                      </a:endParaRPr>
                    </a:p>
                  </a:txBody>
                  <a:tcPr marL="95473" marR="95473" marT="95473" marB="95473"/>
                </a:tc>
                <a:tc>
                  <a:txBody>
                    <a:bodyPr/>
                    <a:lstStyle/>
                    <a:p>
                      <a:pPr rtl="0" fontAlgn="t">
                        <a:spcBef>
                          <a:spcPts val="0"/>
                        </a:spcBef>
                        <a:spcAft>
                          <a:spcPts val="0"/>
                        </a:spcAft>
                      </a:pPr>
                      <a:r>
                        <a:rPr lang="en-US" sz="1400" u="none" strike="noStrike">
                          <a:effectLst/>
                        </a:rPr>
                        <a:t>Macbook for developing IOS/MacOS side app. </a:t>
                      </a:r>
                      <a:endParaRPr lang="en-US" sz="2000">
                        <a:effectLst/>
                      </a:endParaRPr>
                    </a:p>
                  </a:txBody>
                  <a:tcPr marL="95473" marR="95473" marT="95473" marB="95473"/>
                </a:tc>
                <a:tc>
                  <a:txBody>
                    <a:bodyPr/>
                    <a:lstStyle/>
                    <a:p>
                      <a:pPr rtl="0" fontAlgn="t">
                        <a:spcBef>
                          <a:spcPts val="0"/>
                        </a:spcBef>
                        <a:spcAft>
                          <a:spcPts val="0"/>
                        </a:spcAft>
                      </a:pPr>
                      <a:r>
                        <a:rPr lang="en-IN" sz="1400" u="none" strike="noStrike">
                          <a:effectLst/>
                        </a:rPr>
                        <a:t>1</a:t>
                      </a:r>
                      <a:endParaRPr lang="en-IN" sz="2000">
                        <a:effectLst/>
                      </a:endParaRPr>
                    </a:p>
                  </a:txBody>
                  <a:tcPr marL="95473" marR="95473" marT="95473" marB="95473"/>
                </a:tc>
                <a:extLst>
                  <a:ext uri="{0D108BD9-81ED-4DB2-BD59-A6C34878D82A}">
                    <a16:rowId xmlns:a16="http://schemas.microsoft.com/office/drawing/2014/main" val="1625481970"/>
                  </a:ext>
                </a:extLst>
              </a:tr>
              <a:tr h="740869">
                <a:tc>
                  <a:txBody>
                    <a:bodyPr/>
                    <a:lstStyle/>
                    <a:p>
                      <a:pPr rtl="0" fontAlgn="t">
                        <a:spcBef>
                          <a:spcPts val="0"/>
                        </a:spcBef>
                        <a:spcAft>
                          <a:spcPts val="0"/>
                        </a:spcAft>
                      </a:pPr>
                      <a:r>
                        <a:rPr lang="en-IN" sz="1400" u="none" strike="noStrike">
                          <a:effectLst/>
                        </a:rPr>
                        <a:t>Windows </a:t>
                      </a:r>
                      <a:endParaRPr lang="en-IN" sz="2000">
                        <a:effectLst/>
                      </a:endParaRPr>
                    </a:p>
                    <a:p>
                      <a:pPr rtl="0" fontAlgn="t">
                        <a:spcBef>
                          <a:spcPts val="0"/>
                        </a:spcBef>
                        <a:spcAft>
                          <a:spcPts val="0"/>
                        </a:spcAft>
                      </a:pPr>
                      <a:r>
                        <a:rPr lang="en-IN" sz="1400" u="none" strike="noStrike">
                          <a:effectLst/>
                        </a:rPr>
                        <a:t>Workstation</a:t>
                      </a:r>
                      <a:endParaRPr lang="en-IN" sz="2000">
                        <a:effectLst/>
                      </a:endParaRPr>
                    </a:p>
                  </a:txBody>
                  <a:tcPr marL="95473" marR="95473" marT="95473" marB="95473"/>
                </a:tc>
                <a:tc>
                  <a:txBody>
                    <a:bodyPr/>
                    <a:lstStyle/>
                    <a:p>
                      <a:pPr rtl="0" fontAlgn="t">
                        <a:spcBef>
                          <a:spcPts val="0"/>
                        </a:spcBef>
                        <a:spcAft>
                          <a:spcPts val="0"/>
                        </a:spcAft>
                      </a:pPr>
                      <a:r>
                        <a:rPr lang="en-US" sz="1400" u="none" strike="noStrike">
                          <a:effectLst/>
                        </a:rPr>
                        <a:t>Windows machines for developing the windows app.</a:t>
                      </a:r>
                      <a:endParaRPr lang="en-US" sz="2000">
                        <a:effectLst/>
                      </a:endParaRPr>
                    </a:p>
                  </a:txBody>
                  <a:tcPr marL="95473" marR="95473" marT="95473" marB="95473"/>
                </a:tc>
                <a:tc>
                  <a:txBody>
                    <a:bodyPr/>
                    <a:lstStyle/>
                    <a:p>
                      <a:pPr rtl="0" fontAlgn="t">
                        <a:spcBef>
                          <a:spcPts val="0"/>
                        </a:spcBef>
                        <a:spcAft>
                          <a:spcPts val="0"/>
                        </a:spcAft>
                      </a:pPr>
                      <a:r>
                        <a:rPr lang="en-IN" sz="1400" u="none" strike="noStrike" dirty="0">
                          <a:effectLst/>
                        </a:rPr>
                        <a:t>3</a:t>
                      </a:r>
                      <a:endParaRPr lang="en-IN" sz="2000" dirty="0">
                        <a:effectLst/>
                      </a:endParaRPr>
                    </a:p>
                  </a:txBody>
                  <a:tcPr marL="95473" marR="95473" marT="95473" marB="95473"/>
                </a:tc>
                <a:extLst>
                  <a:ext uri="{0D108BD9-81ED-4DB2-BD59-A6C34878D82A}">
                    <a16:rowId xmlns:a16="http://schemas.microsoft.com/office/drawing/2014/main" val="1964857880"/>
                  </a:ext>
                </a:extLst>
              </a:tr>
            </a:tbl>
          </a:graphicData>
        </a:graphic>
      </p:graphicFrame>
      <p:sp>
        <p:nvSpPr>
          <p:cNvPr id="2" name="Title 1">
            <a:extLst>
              <a:ext uri="{FF2B5EF4-FFF2-40B4-BE49-F238E27FC236}">
                <a16:creationId xmlns:a16="http://schemas.microsoft.com/office/drawing/2014/main" id="{EAC03CA4-63AD-46C0-A94E-801757098810}"/>
              </a:ext>
            </a:extLst>
          </p:cNvPr>
          <p:cNvSpPr>
            <a:spLocks noGrp="1"/>
          </p:cNvSpPr>
          <p:nvPr>
            <p:ph type="title"/>
          </p:nvPr>
        </p:nvSpPr>
        <p:spPr>
          <a:xfrm>
            <a:off x="293451" y="53095"/>
            <a:ext cx="10515600" cy="1325563"/>
          </a:xfrm>
        </p:spPr>
        <p:txBody>
          <a:bodyPr/>
          <a:lstStyle/>
          <a:p>
            <a:r>
              <a:rPr lang="en-IN" dirty="0">
                <a:solidFill>
                  <a:srgbClr val="FF6666"/>
                </a:solidFill>
              </a:rPr>
              <a:t>Project</a:t>
            </a:r>
            <a:r>
              <a:rPr lang="en-IN" dirty="0"/>
              <a:t> </a:t>
            </a:r>
            <a:r>
              <a:rPr lang="en-IN" dirty="0">
                <a:solidFill>
                  <a:srgbClr val="FF6666"/>
                </a:solidFill>
              </a:rPr>
              <a:t>Resources</a:t>
            </a:r>
          </a:p>
        </p:txBody>
      </p:sp>
      <p:sp>
        <p:nvSpPr>
          <p:cNvPr id="5" name="Rectangle 1">
            <a:extLst>
              <a:ext uri="{FF2B5EF4-FFF2-40B4-BE49-F238E27FC236}">
                <a16:creationId xmlns:a16="http://schemas.microsoft.com/office/drawing/2014/main" id="{81A213B7-1694-4F2C-BB5D-88C8D4CC0ECD}"/>
              </a:ext>
            </a:extLst>
          </p:cNvPr>
          <p:cNvSpPr>
            <a:spLocks noChangeArrowheads="1"/>
          </p:cNvSpPr>
          <p:nvPr/>
        </p:nvSpPr>
        <p:spPr bwMode="auto">
          <a:xfrm>
            <a:off x="-2466975" y="-1300999"/>
            <a:ext cx="18330788"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33188099"/>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TotalTime>
  <Words>1542</Words>
  <Application>Microsoft Office PowerPoint</Application>
  <PresentationFormat>Widescreen</PresentationFormat>
  <Paragraphs>355</Paragraphs>
  <Slides>24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Abadi Extra Light</vt:lpstr>
      <vt:lpstr>Arial</vt:lpstr>
      <vt:lpstr>Arial Narrow</vt:lpstr>
      <vt:lpstr>Calibri</vt:lpstr>
      <vt:lpstr>Calibri Light</vt:lpstr>
      <vt:lpstr>Wingdings</vt:lpstr>
      <vt:lpstr>Office Theme</vt:lpstr>
      <vt:lpstr>DNL : Do Not Leak</vt:lpstr>
      <vt:lpstr>Contents</vt:lpstr>
      <vt:lpstr>Introduction</vt:lpstr>
      <vt:lpstr>Problem</vt:lpstr>
      <vt:lpstr>PowerPoint Presentation</vt:lpstr>
      <vt:lpstr>Solution</vt:lpstr>
      <vt:lpstr>Goals </vt:lpstr>
      <vt:lpstr>Stakeholders</vt:lpstr>
      <vt:lpstr>Project Resources</vt:lpstr>
      <vt:lpstr>Users</vt:lpstr>
      <vt:lpstr>ROLES</vt:lpstr>
      <vt:lpstr>User stories </vt:lpstr>
      <vt:lpstr>SPRINTS</vt:lpstr>
      <vt:lpstr>Sprint 1                                                  Estimated User Story Points: 5 Actual Completed User Story Points: 7 </vt:lpstr>
      <vt:lpstr>PowerPoint Presentation</vt:lpstr>
      <vt:lpstr>Sprint 2 </vt:lpstr>
      <vt:lpstr>PowerPoint Presentation</vt:lpstr>
      <vt:lpstr>Sprint 3</vt:lpstr>
      <vt:lpstr>Sprint 3                                               Team Tasks</vt:lpstr>
      <vt:lpstr>UML DIAGRAMS</vt:lpstr>
      <vt:lpstr>DIAGRAMS</vt:lpstr>
      <vt:lpstr>PowerPoint Presentation</vt:lpstr>
      <vt:lpstr>ADDITIONAL DIAGRAMS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DNL : Do Not Leak</dc:title>
  <dc:creator>Abhinav Robinson</dc:creator>
  <cp:lastModifiedBy>Abhinav Robinson</cp:lastModifiedBy>
  <cp:revision>13</cp:revision>
  <dcterms:created xsi:type="dcterms:W3CDTF">2020-05-11T17:49:55Z</dcterms:created>
  <dcterms:modified xsi:type="dcterms:W3CDTF">2020-05-13T14:23:25Z</dcterms:modified>
</cp:coreProperties>
</file>